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embeddedFontLst>
    <p:embeddedFont>
      <p:font typeface="Roboto"/>
      <p:regular r:id="rId40"/>
      <p:bold r:id="rId41"/>
      <p:italic r:id="rId42"/>
      <p:boldItalic r:id="rId43"/>
    </p:embeddedFont>
    <p:embeddedFont>
      <p:font typeface="Corbel"/>
      <p:regular r:id="rId44"/>
      <p:bold r:id="rId45"/>
      <p:italic r:id="rId46"/>
      <p:boldItalic r:id="rId47"/>
    </p:embeddedFont>
    <p:embeddedFont>
      <p:font typeface="Helvetica Neue"/>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j8senbtcr/FUvmAe9Tmgm+N6te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Corbel-regular.fntdata"/><Relationship Id="rId43" Type="http://schemas.openxmlformats.org/officeDocument/2006/relationships/font" Target="fonts/Roboto-boldItalic.fntdata"/><Relationship Id="rId46" Type="http://schemas.openxmlformats.org/officeDocument/2006/relationships/font" Target="fonts/Corbel-italic.fntdata"/><Relationship Id="rId45" Type="http://schemas.openxmlformats.org/officeDocument/2006/relationships/font" Target="fonts/Corbel-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HelveticaNeue-regular.fntdata"/><Relationship Id="rId47" Type="http://schemas.openxmlformats.org/officeDocument/2006/relationships/font" Target="fonts/Corbel-boldItalic.fntdata"/><Relationship Id="rId49" Type="http://schemas.openxmlformats.org/officeDocument/2006/relationships/font" Target="fonts/HelveticaNeue-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HelveticaNeue-boldItalic.fntdata"/><Relationship Id="rId50" Type="http://schemas.openxmlformats.org/officeDocument/2006/relationships/font" Target="fonts/HelveticaNeue-italic.fntdata"/><Relationship Id="rId52"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notes"/>
          <p:cNvSpPr txBox="1"/>
          <p:nvPr>
            <p:ph idx="1" type="body"/>
          </p:nvPr>
        </p:nvSpPr>
        <p:spPr>
          <a:xfrm>
            <a:off x="701040" y="4415790"/>
            <a:ext cx="5608200" cy="4183500"/>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204" name="Google Shape;204;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7:notes"/>
          <p:cNvSpPr txBox="1"/>
          <p:nvPr>
            <p:ph idx="1" type="body"/>
          </p:nvPr>
        </p:nvSpPr>
        <p:spPr>
          <a:xfrm>
            <a:off x="701040" y="4415790"/>
            <a:ext cx="5608200" cy="4183500"/>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229" name="Google Shape;229;p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7:notes"/>
          <p:cNvSpPr txBox="1"/>
          <p:nvPr>
            <p:ph idx="1" type="body"/>
          </p:nvPr>
        </p:nvSpPr>
        <p:spPr>
          <a:xfrm>
            <a:off x="701040" y="4415790"/>
            <a:ext cx="5608200" cy="4183500"/>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320" name="Google Shape;320;p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fc12baeb9_0_68:notes"/>
          <p:cNvSpPr txBox="1"/>
          <p:nvPr>
            <p:ph idx="1" type="body"/>
          </p:nvPr>
        </p:nvSpPr>
        <p:spPr>
          <a:xfrm>
            <a:off x="701040" y="4415790"/>
            <a:ext cx="5608200" cy="4183500"/>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101" name="Google Shape;101;gefc12baeb9_0_6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2:notes"/>
          <p:cNvSpPr txBox="1"/>
          <p:nvPr>
            <p:ph idx="1" type="body"/>
          </p:nvPr>
        </p:nvSpPr>
        <p:spPr>
          <a:xfrm>
            <a:off x="701040" y="4415790"/>
            <a:ext cx="5608200" cy="4183500"/>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362" name="Google Shape;362;p4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fc12baeb9_0_5:notes"/>
          <p:cNvSpPr txBox="1"/>
          <p:nvPr>
            <p:ph idx="1" type="body"/>
          </p:nvPr>
        </p:nvSpPr>
        <p:spPr>
          <a:xfrm>
            <a:off x="701040" y="4415790"/>
            <a:ext cx="5608200" cy="4183500"/>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126" name="Google Shape;126;gefc12baeb9_0_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fc12baeb9_0_131:notes"/>
          <p:cNvSpPr txBox="1"/>
          <p:nvPr>
            <p:ph idx="1" type="body"/>
          </p:nvPr>
        </p:nvSpPr>
        <p:spPr>
          <a:xfrm>
            <a:off x="701040" y="4415790"/>
            <a:ext cx="5608200" cy="4183500"/>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151" name="Google Shape;151;gefc12baeb9_0_1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15"/>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5"/>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15" name="Google Shape;15;p15"/>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5"/>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4"/>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txBox="1"/>
          <p:nvPr>
            <p:ph idx="1" type="body"/>
          </p:nvPr>
        </p:nvSpPr>
        <p:spPr>
          <a:xfrm rot="5400000">
            <a:off x="4060136" y="-859735"/>
            <a:ext cx="4038600" cy="9872871"/>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75" name="Google Shape;75;p24"/>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5"/>
          <p:cNvSpPr txBox="1"/>
          <p:nvPr>
            <p:ph type="title"/>
          </p:nvPr>
        </p:nvSpPr>
        <p:spPr>
          <a:xfrm rot="5400000">
            <a:off x="7181850" y="2305050"/>
            <a:ext cx="5410200" cy="23241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5"/>
          <p:cNvSpPr txBox="1"/>
          <p:nvPr>
            <p:ph idx="1" type="body"/>
          </p:nvPr>
        </p:nvSpPr>
        <p:spPr>
          <a:xfrm rot="5400000">
            <a:off x="2152650" y="-247650"/>
            <a:ext cx="5410200" cy="74295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81" name="Google Shape;81;p25"/>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17"/>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16"/>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6"/>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 name="Shape 27"/>
        <p:cNvGrpSpPr/>
        <p:nvPr/>
      </p:nvGrpSpPr>
      <p:grpSpPr>
        <a:xfrm>
          <a:off x="0" y="0"/>
          <a:ext cx="0" cy="0"/>
          <a:chOff x="0" y="0"/>
          <a:chExt cx="0" cy="0"/>
        </a:xfrm>
      </p:grpSpPr>
      <p:sp>
        <p:nvSpPr>
          <p:cNvPr id="28" name="Google Shape;28;p21"/>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 type="body"/>
          </p:nvPr>
        </p:nvSpPr>
        <p:spPr>
          <a:xfrm>
            <a:off x="1143000" y="2001511"/>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30" name="Google Shape;30;p21"/>
          <p:cNvSpPr txBox="1"/>
          <p:nvPr>
            <p:ph idx="2" type="body"/>
          </p:nvPr>
        </p:nvSpPr>
        <p:spPr>
          <a:xfrm>
            <a:off x="1143000" y="2721483"/>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31" name="Google Shape;31;p21"/>
          <p:cNvSpPr txBox="1"/>
          <p:nvPr>
            <p:ph idx="3" type="body"/>
          </p:nvPr>
        </p:nvSpPr>
        <p:spPr>
          <a:xfrm>
            <a:off x="6269173" y="1999032"/>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32" name="Google Shape;32;p21"/>
          <p:cNvSpPr txBox="1"/>
          <p:nvPr>
            <p:ph idx="4" type="body"/>
          </p:nvPr>
        </p:nvSpPr>
        <p:spPr>
          <a:xfrm>
            <a:off x="6269173" y="2719322"/>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33" name="Google Shape;33;p2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20"/>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 type="body"/>
          </p:nvPr>
        </p:nvSpPr>
        <p:spPr>
          <a:xfrm>
            <a:off x="1143000" y="2057399"/>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39" name="Google Shape;39;p20"/>
          <p:cNvSpPr txBox="1"/>
          <p:nvPr>
            <p:ph idx="2" type="body"/>
          </p:nvPr>
        </p:nvSpPr>
        <p:spPr>
          <a:xfrm>
            <a:off x="6267612" y="2057400"/>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40" name="Google Shape;40;p20"/>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0"/>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p18"/>
          <p:cNvSpPr/>
          <p:nvPr/>
        </p:nvSpPr>
        <p:spPr>
          <a:xfrm>
            <a:off x="231140" y="243840"/>
            <a:ext cx="11724640" cy="6377939"/>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8"/>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chemeClr val="dk1"/>
              </a:buClr>
              <a:buSzPts val="7200"/>
              <a:buFont typeface="Corbel"/>
              <a:buNone/>
              <a:defRPr b="1" sz="72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8"/>
          <p:cNvSpPr txBox="1"/>
          <p:nvPr>
            <p:ph idx="1" type="subTitle"/>
          </p:nvPr>
        </p:nvSpPr>
        <p:spPr>
          <a:xfrm>
            <a:off x="1709530" y="3869634"/>
            <a:ext cx="8767860" cy="138816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p:txBody>
      </p:sp>
      <p:sp>
        <p:nvSpPr>
          <p:cNvPr id="47" name="Google Shape;47;p18"/>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cxnSp>
        <p:nvCxnSpPr>
          <p:cNvPr id="50" name="Google Shape;50;p18"/>
          <p:cNvCxnSpPr/>
          <p:nvPr/>
        </p:nvCxnSpPr>
        <p:spPr>
          <a:xfrm>
            <a:off x="1978660" y="3733800"/>
            <a:ext cx="8229601" cy="0"/>
          </a:xfrm>
          <a:prstGeom prst="straightConnector1">
            <a:avLst/>
          </a:prstGeom>
          <a:noFill/>
          <a:ln cap="flat" cmpd="sng" w="10000">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19"/>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lvl1pPr lvl="0" algn="ctr">
              <a:lnSpc>
                <a:spcPct val="85000"/>
              </a:lnSpc>
              <a:spcBef>
                <a:spcPts val="0"/>
              </a:spcBef>
              <a:spcAft>
                <a:spcPts val="0"/>
              </a:spcAft>
              <a:buClr>
                <a:schemeClr val="dk1"/>
              </a:buClr>
              <a:buSzPts val="7200"/>
              <a:buFont typeface="Corbel"/>
              <a:buNone/>
              <a:defRPr b="0" sz="7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 type="body"/>
          </p:nvPr>
        </p:nvSpPr>
        <p:spPr>
          <a:xfrm>
            <a:off x="1709928" y="4154520"/>
            <a:ext cx="8769096" cy="1363806"/>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400"/>
              </a:spcBef>
              <a:spcAft>
                <a:spcPts val="0"/>
              </a:spcAft>
              <a:buSzPts val="1760"/>
              <a:buNone/>
              <a:defRPr sz="2200">
                <a:solidFill>
                  <a:schemeClr val="dk1"/>
                </a:solidFill>
              </a:defRPr>
            </a:lvl1pPr>
            <a:lvl2pPr indent="-228600" lvl="1" marL="914400" algn="l">
              <a:lnSpc>
                <a:spcPct val="90000"/>
              </a:lnSpc>
              <a:spcBef>
                <a:spcPts val="200"/>
              </a:spcBef>
              <a:spcAft>
                <a:spcPts val="0"/>
              </a:spcAft>
              <a:buSzPts val="1440"/>
              <a:buNone/>
              <a:defRPr sz="1800">
                <a:solidFill>
                  <a:srgbClr val="888888"/>
                </a:solidFill>
              </a:defRPr>
            </a:lvl2pPr>
            <a:lvl3pPr indent="-228600" lvl="2" marL="1371600" algn="l">
              <a:lnSpc>
                <a:spcPct val="90000"/>
              </a:lnSpc>
              <a:spcBef>
                <a:spcPts val="400"/>
              </a:spcBef>
              <a:spcAft>
                <a:spcPts val="0"/>
              </a:spcAft>
              <a:buSzPts val="1280"/>
              <a:buNone/>
              <a:defRPr sz="1600">
                <a:solidFill>
                  <a:srgbClr val="888888"/>
                </a:solidFill>
              </a:defRPr>
            </a:lvl3pPr>
            <a:lvl4pPr indent="-228600" lvl="3" marL="1828800" algn="l">
              <a:lnSpc>
                <a:spcPct val="90000"/>
              </a:lnSpc>
              <a:spcBef>
                <a:spcPts val="400"/>
              </a:spcBef>
              <a:spcAft>
                <a:spcPts val="0"/>
              </a:spcAft>
              <a:buSzPts val="1120"/>
              <a:buNone/>
              <a:defRPr sz="1400">
                <a:solidFill>
                  <a:srgbClr val="888888"/>
                </a:solidFill>
              </a:defRPr>
            </a:lvl4pPr>
            <a:lvl5pPr indent="-228600" lvl="4" marL="2286000" algn="l">
              <a:lnSpc>
                <a:spcPct val="90000"/>
              </a:lnSpc>
              <a:spcBef>
                <a:spcPts val="400"/>
              </a:spcBef>
              <a:spcAft>
                <a:spcPts val="0"/>
              </a:spcAft>
              <a:buSzPts val="1120"/>
              <a:buNone/>
              <a:defRPr sz="1400">
                <a:solidFill>
                  <a:srgbClr val="888888"/>
                </a:solidFill>
              </a:defRPr>
            </a:lvl5pPr>
            <a:lvl6pPr indent="-228600" lvl="5" marL="2743200" algn="l">
              <a:lnSpc>
                <a:spcPct val="90000"/>
              </a:lnSpc>
              <a:spcBef>
                <a:spcPts val="400"/>
              </a:spcBef>
              <a:spcAft>
                <a:spcPts val="0"/>
              </a:spcAft>
              <a:buSzPts val="1120"/>
              <a:buNone/>
              <a:defRPr sz="1400">
                <a:solidFill>
                  <a:srgbClr val="888888"/>
                </a:solidFill>
              </a:defRPr>
            </a:lvl6pPr>
            <a:lvl7pPr indent="-228600" lvl="6" marL="3200400" algn="l">
              <a:lnSpc>
                <a:spcPct val="90000"/>
              </a:lnSpc>
              <a:spcBef>
                <a:spcPts val="400"/>
              </a:spcBef>
              <a:spcAft>
                <a:spcPts val="0"/>
              </a:spcAft>
              <a:buSzPts val="1120"/>
              <a:buNone/>
              <a:defRPr sz="1400">
                <a:solidFill>
                  <a:srgbClr val="888888"/>
                </a:solidFill>
              </a:defRPr>
            </a:lvl7pPr>
            <a:lvl8pPr indent="-228600" lvl="7" marL="3657600" algn="l">
              <a:lnSpc>
                <a:spcPct val="90000"/>
              </a:lnSpc>
              <a:spcBef>
                <a:spcPts val="400"/>
              </a:spcBef>
              <a:spcAft>
                <a:spcPts val="0"/>
              </a:spcAft>
              <a:buSzPts val="1120"/>
              <a:buNone/>
              <a:defRPr sz="1400">
                <a:solidFill>
                  <a:srgbClr val="888888"/>
                </a:solidFill>
              </a:defRPr>
            </a:lvl8pPr>
            <a:lvl9pPr indent="-228600" lvl="8" marL="4114800" algn="l">
              <a:lnSpc>
                <a:spcPct val="90000"/>
              </a:lnSpc>
              <a:spcBef>
                <a:spcPts val="400"/>
              </a:spcBef>
              <a:spcAft>
                <a:spcPts val="400"/>
              </a:spcAft>
              <a:buSzPts val="1120"/>
              <a:buNone/>
              <a:defRPr sz="1400">
                <a:solidFill>
                  <a:srgbClr val="888888"/>
                </a:solidFill>
              </a:defRPr>
            </a:lvl9pPr>
          </a:lstStyle>
          <a:p/>
        </p:txBody>
      </p:sp>
      <p:sp>
        <p:nvSpPr>
          <p:cNvPr id="54" name="Google Shape;54;p19"/>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9"/>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cxnSp>
        <p:nvCxnSpPr>
          <p:cNvPr id="57" name="Google Shape;57;p19"/>
          <p:cNvCxnSpPr/>
          <p:nvPr/>
        </p:nvCxnSpPr>
        <p:spPr>
          <a:xfrm>
            <a:off x="1981200" y="4020408"/>
            <a:ext cx="8229601" cy="0"/>
          </a:xfrm>
          <a:prstGeom prst="straightConnector1">
            <a:avLst/>
          </a:prstGeom>
          <a:noFill/>
          <a:ln cap="flat" cmpd="sng" w="10000">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2"/>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Corbe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 type="body"/>
          </p:nvPr>
        </p:nvSpPr>
        <p:spPr>
          <a:xfrm>
            <a:off x="5852159" y="1097280"/>
            <a:ext cx="5212080" cy="4663440"/>
          </a:xfrm>
          <a:prstGeom prst="rect">
            <a:avLst/>
          </a:prstGeom>
          <a:noFill/>
          <a:ln>
            <a:noFill/>
          </a:ln>
        </p:spPr>
        <p:txBody>
          <a:bodyPr anchorCtr="0" anchor="t" bIns="45700" lIns="91425" spcFirstLastPara="1" rIns="91425" wrap="square" tIns="45700">
            <a:normAutofit/>
          </a:bodyPr>
          <a:lstStyle>
            <a:lvl1pPr indent="-391160" lvl="0" marL="457200" algn="l">
              <a:lnSpc>
                <a:spcPct val="90000"/>
              </a:lnSpc>
              <a:spcBef>
                <a:spcPts val="1400"/>
              </a:spcBef>
              <a:spcAft>
                <a:spcPts val="0"/>
              </a:spcAft>
              <a:buSzPts val="2560"/>
              <a:buChar char="•"/>
              <a:defRPr sz="3200"/>
            </a:lvl1pPr>
            <a:lvl2pPr indent="-370840" lvl="1" marL="914400" algn="l">
              <a:lnSpc>
                <a:spcPct val="90000"/>
              </a:lnSpc>
              <a:spcBef>
                <a:spcPts val="200"/>
              </a:spcBef>
              <a:spcAft>
                <a:spcPts val="0"/>
              </a:spcAft>
              <a:buSzPts val="2240"/>
              <a:buChar char="•"/>
              <a:defRPr sz="2800"/>
            </a:lvl2pPr>
            <a:lvl3pPr indent="-350519" lvl="2" marL="1371600" algn="l">
              <a:lnSpc>
                <a:spcPct val="90000"/>
              </a:lnSpc>
              <a:spcBef>
                <a:spcPts val="400"/>
              </a:spcBef>
              <a:spcAft>
                <a:spcPts val="0"/>
              </a:spcAft>
              <a:buSzPts val="1920"/>
              <a:buChar char="•"/>
              <a:defRPr sz="2400"/>
            </a:lvl3pPr>
            <a:lvl4pPr indent="-330200" lvl="3" marL="1828800" algn="l">
              <a:lnSpc>
                <a:spcPct val="90000"/>
              </a:lnSpc>
              <a:spcBef>
                <a:spcPts val="400"/>
              </a:spcBef>
              <a:spcAft>
                <a:spcPts val="0"/>
              </a:spcAft>
              <a:buSzPts val="1600"/>
              <a:buChar char="•"/>
              <a:defRPr sz="2000"/>
            </a:lvl4pPr>
            <a:lvl5pPr indent="-330200" lvl="4" marL="2286000" algn="l">
              <a:lnSpc>
                <a:spcPct val="90000"/>
              </a:lnSpc>
              <a:spcBef>
                <a:spcPts val="400"/>
              </a:spcBef>
              <a:spcAft>
                <a:spcPts val="0"/>
              </a:spcAft>
              <a:buSzPts val="1600"/>
              <a:buChar char="•"/>
              <a:defRPr sz="2000"/>
            </a:lvl5pPr>
            <a:lvl6pPr indent="-330200" lvl="5" marL="2743200" algn="l">
              <a:lnSpc>
                <a:spcPct val="90000"/>
              </a:lnSpc>
              <a:spcBef>
                <a:spcPts val="400"/>
              </a:spcBef>
              <a:spcAft>
                <a:spcPts val="0"/>
              </a:spcAft>
              <a:buSzPts val="1600"/>
              <a:buChar char="•"/>
              <a:defRPr sz="2000"/>
            </a:lvl6pPr>
            <a:lvl7pPr indent="-330200" lvl="6" marL="3200400" algn="l">
              <a:lnSpc>
                <a:spcPct val="90000"/>
              </a:lnSpc>
              <a:spcBef>
                <a:spcPts val="400"/>
              </a:spcBef>
              <a:spcAft>
                <a:spcPts val="0"/>
              </a:spcAft>
              <a:buSzPts val="1600"/>
              <a:buChar char="•"/>
              <a:defRPr sz="2000"/>
            </a:lvl7pPr>
            <a:lvl8pPr indent="-330200" lvl="7" marL="3657600" algn="l">
              <a:lnSpc>
                <a:spcPct val="90000"/>
              </a:lnSpc>
              <a:spcBef>
                <a:spcPts val="400"/>
              </a:spcBef>
              <a:spcAft>
                <a:spcPts val="0"/>
              </a:spcAft>
              <a:buSzPts val="1600"/>
              <a:buChar char="•"/>
              <a:defRPr sz="2000"/>
            </a:lvl8pPr>
            <a:lvl9pPr indent="-330200" lvl="8" marL="4114800" algn="l">
              <a:lnSpc>
                <a:spcPct val="90000"/>
              </a:lnSpc>
              <a:spcBef>
                <a:spcPts val="400"/>
              </a:spcBef>
              <a:spcAft>
                <a:spcPts val="400"/>
              </a:spcAft>
              <a:buSzPts val="1600"/>
              <a:buChar char="•"/>
              <a:defRPr sz="2000"/>
            </a:lvl9pPr>
          </a:lstStyle>
          <a:p/>
        </p:txBody>
      </p:sp>
      <p:sp>
        <p:nvSpPr>
          <p:cNvPr id="61" name="Google Shape;61;p22"/>
          <p:cNvSpPr txBox="1"/>
          <p:nvPr>
            <p:ph idx="2" type="body"/>
          </p:nvPr>
        </p:nvSpPr>
        <p:spPr>
          <a:xfrm>
            <a:off x="1143000" y="2834640"/>
            <a:ext cx="3931920" cy="301752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62" name="Google Shape;62;p2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Corbe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p:nvPr>
            <p:ph idx="2" type="pic"/>
          </p:nvPr>
        </p:nvSpPr>
        <p:spPr>
          <a:xfrm>
            <a:off x="5413248" y="1069847"/>
            <a:ext cx="6099048" cy="4800600"/>
          </a:xfrm>
          <a:prstGeom prst="rect">
            <a:avLst/>
          </a:prstGeom>
          <a:noFill/>
          <a:ln>
            <a:noFill/>
          </a:ln>
        </p:spPr>
      </p:sp>
      <p:sp>
        <p:nvSpPr>
          <p:cNvPr id="68" name="Google Shape;68;p23"/>
          <p:cNvSpPr txBox="1"/>
          <p:nvPr>
            <p:ph idx="1" type="body"/>
          </p:nvPr>
        </p:nvSpPr>
        <p:spPr>
          <a:xfrm>
            <a:off x="1143000" y="2834640"/>
            <a:ext cx="3931920" cy="2880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69" name="Google Shape;69;p23"/>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p:nvPr/>
        </p:nvSpPr>
        <p:spPr>
          <a:xfrm>
            <a:off x="231140" y="243840"/>
            <a:ext cx="11724640" cy="6377939"/>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14"/>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rbel"/>
              <a:buNone/>
              <a:defRPr b="0" i="0" sz="44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4"/>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40360" lvl="0" marL="457200" marR="0" rtl="0" algn="l">
              <a:lnSpc>
                <a:spcPct val="90000"/>
              </a:lnSpc>
              <a:spcBef>
                <a:spcPts val="1400"/>
              </a:spcBef>
              <a:spcAft>
                <a:spcPts val="0"/>
              </a:spcAft>
              <a:buClr>
                <a:schemeClr val="dk1"/>
              </a:buClr>
              <a:buSzPts val="1760"/>
              <a:buFont typeface="Corbel"/>
              <a:buChar char="•"/>
              <a:defRPr b="0" i="0" sz="2200" u="none" cap="none" strike="noStrike">
                <a:solidFill>
                  <a:schemeClr val="dk1"/>
                </a:solidFill>
                <a:latin typeface="Corbel"/>
                <a:ea typeface="Corbel"/>
                <a:cs typeface="Corbel"/>
                <a:sym typeface="Corbel"/>
              </a:defRPr>
            </a:lvl1pPr>
            <a:lvl2pPr indent="-330200" lvl="1" marL="914400" marR="0" rtl="0" algn="l">
              <a:lnSpc>
                <a:spcPct val="90000"/>
              </a:lnSpc>
              <a:spcBef>
                <a:spcPts val="200"/>
              </a:spcBef>
              <a:spcAft>
                <a:spcPts val="0"/>
              </a:spcAft>
              <a:buClr>
                <a:schemeClr val="dk1"/>
              </a:buClr>
              <a:buSzPts val="1600"/>
              <a:buFont typeface="Corbel"/>
              <a:buChar char="•"/>
              <a:defRPr b="0" i="0" sz="2000" u="none" cap="none" strike="noStrike">
                <a:solidFill>
                  <a:schemeClr val="dk1"/>
                </a:solidFill>
                <a:latin typeface="Corbel"/>
                <a:ea typeface="Corbel"/>
                <a:cs typeface="Corbel"/>
                <a:sym typeface="Corbel"/>
              </a:defRPr>
            </a:lvl2pPr>
            <a:lvl3pPr indent="-320039" lvl="2" marL="1371600" marR="0" rtl="0" algn="l">
              <a:lnSpc>
                <a:spcPct val="90000"/>
              </a:lnSpc>
              <a:spcBef>
                <a:spcPts val="400"/>
              </a:spcBef>
              <a:spcAft>
                <a:spcPts val="0"/>
              </a:spcAft>
              <a:buClr>
                <a:schemeClr val="dk1"/>
              </a:buClr>
              <a:buSzPts val="1440"/>
              <a:buFont typeface="Corbel"/>
              <a:buChar char="•"/>
              <a:defRPr b="0" i="0" sz="1800" u="none" cap="none" strike="noStrike">
                <a:solidFill>
                  <a:schemeClr val="dk1"/>
                </a:solidFill>
                <a:latin typeface="Corbel"/>
                <a:ea typeface="Corbel"/>
                <a:cs typeface="Corbel"/>
                <a:sym typeface="Corbel"/>
              </a:defRPr>
            </a:lvl3pPr>
            <a:lvl4pPr indent="-309880" lvl="3" marL="1828800" marR="0" rtl="0" algn="l">
              <a:lnSpc>
                <a:spcPct val="90000"/>
              </a:lnSpc>
              <a:spcBef>
                <a:spcPts val="400"/>
              </a:spcBef>
              <a:spcAft>
                <a:spcPts val="0"/>
              </a:spcAft>
              <a:buClr>
                <a:schemeClr val="dk1"/>
              </a:buClr>
              <a:buSzPts val="1280"/>
              <a:buFont typeface="Corbel"/>
              <a:buChar char="•"/>
              <a:defRPr b="0" i="0" sz="1600" u="none" cap="none" strike="noStrike">
                <a:solidFill>
                  <a:schemeClr val="dk1"/>
                </a:solidFill>
                <a:latin typeface="Corbel"/>
                <a:ea typeface="Corbel"/>
                <a:cs typeface="Corbel"/>
                <a:sym typeface="Corbel"/>
              </a:defRPr>
            </a:lvl4pPr>
            <a:lvl5pPr indent="-309879" lvl="4" marL="2286000" marR="0" rtl="0" algn="l">
              <a:lnSpc>
                <a:spcPct val="90000"/>
              </a:lnSpc>
              <a:spcBef>
                <a:spcPts val="400"/>
              </a:spcBef>
              <a:spcAft>
                <a:spcPts val="0"/>
              </a:spcAft>
              <a:buClr>
                <a:schemeClr val="dk1"/>
              </a:buClr>
              <a:buSzPts val="1280"/>
              <a:buFont typeface="Corbel"/>
              <a:buChar char="•"/>
              <a:defRPr b="0" i="0" sz="1600" u="none" cap="none" strike="noStrike">
                <a:solidFill>
                  <a:schemeClr val="dk1"/>
                </a:solidFill>
                <a:latin typeface="Corbel"/>
                <a:ea typeface="Corbel"/>
                <a:cs typeface="Corbel"/>
                <a:sym typeface="Corbel"/>
              </a:defRPr>
            </a:lvl5pPr>
            <a:lvl6pPr indent="-309879" lvl="5" marL="2743200" marR="0" rtl="0" algn="l">
              <a:lnSpc>
                <a:spcPct val="90000"/>
              </a:lnSpc>
              <a:spcBef>
                <a:spcPts val="400"/>
              </a:spcBef>
              <a:spcAft>
                <a:spcPts val="0"/>
              </a:spcAft>
              <a:buClr>
                <a:schemeClr val="dk1"/>
              </a:buClr>
              <a:buSzPts val="1280"/>
              <a:buFont typeface="Corbel"/>
              <a:buChar char="•"/>
              <a:defRPr b="0" i="0" sz="1600" u="none" cap="none" strike="noStrike">
                <a:solidFill>
                  <a:schemeClr val="dk1"/>
                </a:solidFill>
                <a:latin typeface="Corbel"/>
                <a:ea typeface="Corbel"/>
                <a:cs typeface="Corbel"/>
                <a:sym typeface="Corbel"/>
              </a:defRPr>
            </a:lvl6pPr>
            <a:lvl7pPr indent="-309879" lvl="6" marL="3200400" marR="0" rtl="0" algn="l">
              <a:lnSpc>
                <a:spcPct val="90000"/>
              </a:lnSpc>
              <a:spcBef>
                <a:spcPts val="400"/>
              </a:spcBef>
              <a:spcAft>
                <a:spcPts val="0"/>
              </a:spcAft>
              <a:buClr>
                <a:schemeClr val="dk1"/>
              </a:buClr>
              <a:buSzPts val="1280"/>
              <a:buFont typeface="Corbel"/>
              <a:buChar char="•"/>
              <a:defRPr b="0" i="0" sz="1600" u="none" cap="none" strike="noStrike">
                <a:solidFill>
                  <a:schemeClr val="dk1"/>
                </a:solidFill>
                <a:latin typeface="Corbel"/>
                <a:ea typeface="Corbel"/>
                <a:cs typeface="Corbel"/>
                <a:sym typeface="Corbel"/>
              </a:defRPr>
            </a:lvl7pPr>
            <a:lvl8pPr indent="-309879" lvl="7" marL="3657600" marR="0" rtl="0" algn="l">
              <a:lnSpc>
                <a:spcPct val="90000"/>
              </a:lnSpc>
              <a:spcBef>
                <a:spcPts val="400"/>
              </a:spcBef>
              <a:spcAft>
                <a:spcPts val="0"/>
              </a:spcAft>
              <a:buClr>
                <a:schemeClr val="dk1"/>
              </a:buClr>
              <a:buSzPts val="1280"/>
              <a:buFont typeface="Corbel"/>
              <a:buChar char="•"/>
              <a:defRPr b="0" i="0" sz="1600" u="none" cap="none" strike="noStrike">
                <a:solidFill>
                  <a:schemeClr val="dk1"/>
                </a:solidFill>
                <a:latin typeface="Corbel"/>
                <a:ea typeface="Corbel"/>
                <a:cs typeface="Corbel"/>
                <a:sym typeface="Corbel"/>
              </a:defRPr>
            </a:lvl8pPr>
            <a:lvl9pPr indent="-309879" lvl="8" marL="4114800" marR="0" rtl="0" algn="l">
              <a:lnSpc>
                <a:spcPct val="90000"/>
              </a:lnSpc>
              <a:spcBef>
                <a:spcPts val="400"/>
              </a:spcBef>
              <a:spcAft>
                <a:spcPts val="400"/>
              </a:spcAft>
              <a:buClr>
                <a:schemeClr val="dk1"/>
              </a:buClr>
              <a:buSzPts val="1280"/>
              <a:buFont typeface="Corbel"/>
              <a:buChar char="•"/>
              <a:defRPr b="0" i="0" sz="1600" u="none" cap="none" strike="noStrike">
                <a:solidFill>
                  <a:schemeClr val="dk1"/>
                </a:solidFill>
                <a:latin typeface="Corbel"/>
                <a:ea typeface="Corbel"/>
                <a:cs typeface="Corbel"/>
                <a:sym typeface="Corbel"/>
              </a:defRPr>
            </a:lvl9pPr>
          </a:lstStyle>
          <a:p/>
        </p:txBody>
      </p:sp>
      <p:sp>
        <p:nvSpPr>
          <p:cNvPr id="9" name="Google Shape;9;p14"/>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10" name="Google Shape;10;p14"/>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11" name="Google Shape;11;p1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2.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23.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jp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title"/>
          </p:nvPr>
        </p:nvSpPr>
        <p:spPr>
          <a:xfrm>
            <a:off x="838200" y="598391"/>
            <a:ext cx="10515600" cy="97848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F7F7F"/>
              </a:buClr>
              <a:buSzPts val="2800"/>
              <a:buFont typeface="Arial"/>
              <a:buNone/>
            </a:pPr>
            <a:r>
              <a:rPr b="1" i="0" lang="en-US" sz="2800" u="none" strike="noStrike">
                <a:solidFill>
                  <a:srgbClr val="7F7F7F"/>
                </a:solidFill>
                <a:latin typeface="Arial"/>
                <a:ea typeface="Arial"/>
                <a:cs typeface="Arial"/>
                <a:sym typeface="Arial"/>
              </a:rPr>
              <a:t>NATURAL LANGUAGE PROCESSING</a:t>
            </a:r>
            <a:br>
              <a:rPr b="1" i="0" lang="en-US" sz="2800" u="none" strike="noStrike">
                <a:solidFill>
                  <a:srgbClr val="7F7F7F"/>
                </a:solidFill>
                <a:latin typeface="Arial"/>
                <a:ea typeface="Arial"/>
                <a:cs typeface="Arial"/>
                <a:sym typeface="Arial"/>
              </a:rPr>
            </a:br>
            <a:r>
              <a:rPr b="1" i="0" lang="en-US" sz="2800" u="none" strike="noStrike">
                <a:solidFill>
                  <a:srgbClr val="7F7F7F"/>
                </a:solidFill>
                <a:latin typeface="Arial"/>
                <a:ea typeface="Arial"/>
                <a:cs typeface="Arial"/>
                <a:sym typeface="Arial"/>
              </a:rPr>
              <a:t>E-mails Classification</a:t>
            </a:r>
            <a:endParaRPr sz="2800">
              <a:solidFill>
                <a:srgbClr val="7F7F7F"/>
              </a:solidFill>
            </a:endParaRPr>
          </a:p>
        </p:txBody>
      </p:sp>
      <p:sp>
        <p:nvSpPr>
          <p:cNvPr id="89" name="Google Shape;89;p1"/>
          <p:cNvSpPr txBox="1"/>
          <p:nvPr>
            <p:ph idx="1" type="body"/>
          </p:nvPr>
        </p:nvSpPr>
        <p:spPr>
          <a:xfrm>
            <a:off x="4609323" y="1783364"/>
            <a:ext cx="3172408" cy="4186997"/>
          </a:xfrm>
          <a:prstGeom prst="rect">
            <a:avLst/>
          </a:prstGeom>
          <a:noFill/>
          <a:ln>
            <a:noFill/>
          </a:ln>
        </p:spPr>
        <p:txBody>
          <a:bodyPr anchorCtr="0" anchor="t" bIns="45700" lIns="91425" spcFirstLastPara="1" rIns="91425" wrap="square" tIns="45700">
            <a:noAutofit/>
          </a:bodyPr>
          <a:lstStyle/>
          <a:p>
            <a:pPr indent="0" lvl="0" marL="0" rtl="0" algn="ctr">
              <a:lnSpc>
                <a:spcPct val="170000"/>
              </a:lnSpc>
              <a:spcBef>
                <a:spcPts val="0"/>
              </a:spcBef>
              <a:spcAft>
                <a:spcPts val="0"/>
              </a:spcAft>
              <a:buSzPts val="1600"/>
              <a:buNone/>
            </a:pPr>
            <a:r>
              <a:rPr b="1" i="0" lang="en-US" sz="1800" u="none" strike="noStrike">
                <a:solidFill>
                  <a:srgbClr val="AB3C19"/>
                </a:solidFill>
                <a:latin typeface="Arial"/>
                <a:ea typeface="Arial"/>
                <a:cs typeface="Arial"/>
                <a:sym typeface="Arial"/>
              </a:rPr>
              <a:t>Project-72</a:t>
            </a:r>
            <a:endParaRPr sz="1800"/>
          </a:p>
          <a:p>
            <a:pPr indent="0" lvl="0" marL="0" rtl="0" algn="ctr">
              <a:lnSpc>
                <a:spcPct val="170000"/>
              </a:lnSpc>
              <a:spcBef>
                <a:spcPts val="0"/>
              </a:spcBef>
              <a:spcAft>
                <a:spcPts val="0"/>
              </a:spcAft>
              <a:buSzPts val="1600"/>
              <a:buNone/>
            </a:pPr>
            <a:r>
              <a:rPr b="1" i="0" lang="en-US" sz="1800" u="none" strike="noStrike">
                <a:solidFill>
                  <a:srgbClr val="AB3C19"/>
                </a:solidFill>
                <a:latin typeface="Arial"/>
                <a:ea typeface="Arial"/>
                <a:cs typeface="Arial"/>
                <a:sym typeface="Arial"/>
              </a:rPr>
              <a:t>Group-5</a:t>
            </a:r>
            <a:endParaRPr sz="1800"/>
          </a:p>
          <a:p>
            <a:pPr indent="0" lvl="0" marL="0" rtl="0" algn="ctr">
              <a:lnSpc>
                <a:spcPct val="170000"/>
              </a:lnSpc>
              <a:spcBef>
                <a:spcPts val="0"/>
              </a:spcBef>
              <a:spcAft>
                <a:spcPts val="0"/>
              </a:spcAft>
              <a:buSzPts val="1600"/>
              <a:buNone/>
            </a:pPr>
            <a:r>
              <a:t/>
            </a:r>
            <a:endParaRPr b="1" sz="1800">
              <a:solidFill>
                <a:srgbClr val="3F3F3F"/>
              </a:solidFill>
              <a:latin typeface="Arial"/>
              <a:ea typeface="Arial"/>
              <a:cs typeface="Arial"/>
              <a:sym typeface="Arial"/>
            </a:endParaRPr>
          </a:p>
          <a:p>
            <a:pPr indent="0" lvl="0" marL="0" rtl="0" algn="ctr">
              <a:lnSpc>
                <a:spcPct val="170000"/>
              </a:lnSpc>
              <a:spcBef>
                <a:spcPts val="0"/>
              </a:spcBef>
              <a:spcAft>
                <a:spcPts val="0"/>
              </a:spcAft>
              <a:buSzPts val="1600"/>
              <a:buNone/>
            </a:pPr>
            <a:r>
              <a:rPr b="1" i="0" lang="en-US" sz="1800" u="none" strike="noStrike">
                <a:solidFill>
                  <a:srgbClr val="3F3F3F"/>
                </a:solidFill>
                <a:latin typeface="Arial"/>
                <a:ea typeface="Arial"/>
                <a:cs typeface="Arial"/>
                <a:sym typeface="Arial"/>
              </a:rPr>
              <a:t> Members</a:t>
            </a:r>
            <a:endParaRPr sz="1800"/>
          </a:p>
          <a:p>
            <a:pPr indent="0" lvl="0" marL="0" rtl="0" algn="ctr">
              <a:lnSpc>
                <a:spcPct val="170000"/>
              </a:lnSpc>
              <a:spcBef>
                <a:spcPts val="0"/>
              </a:spcBef>
              <a:spcAft>
                <a:spcPts val="0"/>
              </a:spcAft>
              <a:buSzPts val="1600"/>
              <a:buNone/>
            </a:pPr>
            <a:r>
              <a:rPr lang="en-US" sz="1800">
                <a:solidFill>
                  <a:srgbClr val="3F3F3F"/>
                </a:solidFill>
                <a:latin typeface="Arial"/>
                <a:ea typeface="Arial"/>
                <a:cs typeface="Arial"/>
                <a:sym typeface="Arial"/>
              </a:rPr>
              <a:t>Preeti Bodkhe</a:t>
            </a:r>
            <a:endParaRPr sz="1800">
              <a:solidFill>
                <a:srgbClr val="3F3F3F"/>
              </a:solidFill>
              <a:latin typeface="Arial"/>
              <a:ea typeface="Arial"/>
              <a:cs typeface="Arial"/>
              <a:sym typeface="Arial"/>
            </a:endParaRPr>
          </a:p>
          <a:p>
            <a:pPr indent="0" lvl="0" marL="0" rtl="0" algn="ctr">
              <a:lnSpc>
                <a:spcPct val="170000"/>
              </a:lnSpc>
              <a:spcBef>
                <a:spcPts val="0"/>
              </a:spcBef>
              <a:spcAft>
                <a:spcPts val="0"/>
              </a:spcAft>
              <a:buSzPts val="1600"/>
              <a:buNone/>
            </a:pPr>
            <a:r>
              <a:rPr lang="en-US" sz="1800">
                <a:solidFill>
                  <a:srgbClr val="3F3F3F"/>
                </a:solidFill>
                <a:latin typeface="Arial"/>
                <a:ea typeface="Arial"/>
                <a:cs typeface="Arial"/>
                <a:sym typeface="Arial"/>
              </a:rPr>
              <a:t>Pallavi Dhunde</a:t>
            </a:r>
            <a:endParaRPr sz="1800">
              <a:solidFill>
                <a:srgbClr val="3F3F3F"/>
              </a:solidFill>
              <a:latin typeface="Arial"/>
              <a:ea typeface="Arial"/>
              <a:cs typeface="Arial"/>
              <a:sym typeface="Arial"/>
            </a:endParaRPr>
          </a:p>
          <a:p>
            <a:pPr indent="0" lvl="0" marL="0" rtl="0" algn="ctr">
              <a:lnSpc>
                <a:spcPct val="170000"/>
              </a:lnSpc>
              <a:spcBef>
                <a:spcPts val="0"/>
              </a:spcBef>
              <a:spcAft>
                <a:spcPts val="0"/>
              </a:spcAft>
              <a:buSzPts val="1600"/>
              <a:buNone/>
            </a:pPr>
            <a:r>
              <a:rPr lang="en-US" sz="1800">
                <a:solidFill>
                  <a:srgbClr val="3F3F3F"/>
                </a:solidFill>
                <a:latin typeface="Arial"/>
                <a:ea typeface="Arial"/>
                <a:cs typeface="Arial"/>
                <a:sym typeface="Arial"/>
              </a:rPr>
              <a:t>Pawan Singh</a:t>
            </a:r>
            <a:endParaRPr sz="1800"/>
          </a:p>
          <a:p>
            <a:pPr indent="0" lvl="0" marL="0" rtl="0" algn="ctr">
              <a:lnSpc>
                <a:spcPct val="170000"/>
              </a:lnSpc>
              <a:spcBef>
                <a:spcPts val="0"/>
              </a:spcBef>
              <a:spcAft>
                <a:spcPts val="0"/>
              </a:spcAft>
              <a:buSzPts val="1600"/>
              <a:buNone/>
            </a:pPr>
            <a:r>
              <a:rPr lang="en-US" sz="1800">
                <a:solidFill>
                  <a:srgbClr val="3F3F3F"/>
                </a:solidFill>
                <a:latin typeface="Arial"/>
                <a:ea typeface="Arial"/>
                <a:cs typeface="Arial"/>
                <a:sym typeface="Arial"/>
              </a:rPr>
              <a:t>Yash Khambete</a:t>
            </a:r>
            <a:endParaRPr sz="1800">
              <a:solidFill>
                <a:srgbClr val="3F3F3F"/>
              </a:solidFill>
              <a:latin typeface="Arial"/>
              <a:ea typeface="Arial"/>
              <a:cs typeface="Arial"/>
              <a:sym typeface="Arial"/>
            </a:endParaRPr>
          </a:p>
          <a:p>
            <a:pPr indent="0" lvl="0" marL="0" rtl="0" algn="ctr">
              <a:lnSpc>
                <a:spcPct val="170000"/>
              </a:lnSpc>
              <a:spcBef>
                <a:spcPts val="0"/>
              </a:spcBef>
              <a:spcAft>
                <a:spcPts val="0"/>
              </a:spcAft>
              <a:buSzPts val="1600"/>
              <a:buNone/>
            </a:pPr>
            <a:r>
              <a:t/>
            </a:r>
            <a:endParaRPr b="1" i="1" sz="1800" u="none" strike="noStrike">
              <a:solidFill>
                <a:srgbClr val="C96F06"/>
              </a:solidFill>
              <a:latin typeface="Arial"/>
              <a:ea typeface="Arial"/>
              <a:cs typeface="Arial"/>
              <a:sym typeface="Arial"/>
            </a:endParaRPr>
          </a:p>
          <a:p>
            <a:pPr indent="0" lvl="0" marL="0" rtl="0" algn="ctr">
              <a:lnSpc>
                <a:spcPct val="170000"/>
              </a:lnSpc>
              <a:spcBef>
                <a:spcPts val="0"/>
              </a:spcBef>
              <a:spcAft>
                <a:spcPts val="0"/>
              </a:spcAft>
              <a:buSzPts val="1600"/>
              <a:buNone/>
            </a:pPr>
            <a:r>
              <a:rPr b="1" i="1" lang="en-US" sz="1800" u="none" strike="noStrike">
                <a:solidFill>
                  <a:srgbClr val="AB3C19"/>
                </a:solidFill>
                <a:latin typeface="Arial"/>
                <a:ea typeface="Arial"/>
                <a:cs typeface="Arial"/>
                <a:sym typeface="Arial"/>
              </a:rPr>
              <a:t>Mentor- Ms. Bhanupriya</a:t>
            </a:r>
            <a:endParaRPr b="0" sz="1800">
              <a:solidFill>
                <a:srgbClr val="AB3C19"/>
              </a:solidFill>
              <a:latin typeface="Arial"/>
              <a:ea typeface="Arial"/>
              <a:cs typeface="Arial"/>
              <a:sym typeface="Arial"/>
            </a:endParaRPr>
          </a:p>
          <a:p>
            <a:pPr indent="0" lvl="0" marL="0" rtl="0" algn="l">
              <a:lnSpc>
                <a:spcPct val="90000"/>
              </a:lnSpc>
              <a:spcBef>
                <a:spcPts val="1400"/>
              </a:spcBef>
              <a:spcAft>
                <a:spcPts val="0"/>
              </a:spcAft>
              <a:buSzPts val="1600"/>
              <a:buNone/>
            </a:pPr>
            <a:br>
              <a:rPr lang="en-US" sz="1800">
                <a:latin typeface="Arial"/>
                <a:ea typeface="Arial"/>
                <a:cs typeface="Arial"/>
                <a:sym typeface="Arial"/>
              </a:rPr>
            </a:br>
            <a:endParaRPr sz="1800">
              <a:latin typeface="Arial"/>
              <a:ea typeface="Arial"/>
              <a:cs typeface="Arial"/>
              <a:sym typeface="Arial"/>
            </a:endParaRPr>
          </a:p>
        </p:txBody>
      </p:sp>
      <p:pic>
        <p:nvPicPr>
          <p:cNvPr id="90" name="Google Shape;90;p1"/>
          <p:cNvPicPr preferRelativeResize="0"/>
          <p:nvPr/>
        </p:nvPicPr>
        <p:blipFill rotWithShape="1">
          <a:blip r:embed="rId3">
            <a:alphaModFix/>
          </a:blip>
          <a:srcRect b="0" l="0" r="0" t="0"/>
          <a:stretch/>
        </p:blipFill>
        <p:spPr>
          <a:xfrm>
            <a:off x="10376452" y="279676"/>
            <a:ext cx="1608436" cy="4604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7"/>
          <p:cNvSpPr txBox="1"/>
          <p:nvPr>
            <p:ph type="title"/>
          </p:nvPr>
        </p:nvSpPr>
        <p:spPr>
          <a:xfrm>
            <a:off x="838200" y="432147"/>
            <a:ext cx="10515600" cy="6810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AB3C19"/>
              </a:buClr>
              <a:buSzPts val="2800"/>
              <a:buFont typeface="Arial"/>
              <a:buNone/>
            </a:pPr>
            <a:r>
              <a:rPr b="1" lang="en-US" sz="2800">
                <a:solidFill>
                  <a:srgbClr val="AB3C19"/>
                </a:solidFill>
                <a:latin typeface="Arial"/>
                <a:ea typeface="Arial"/>
                <a:cs typeface="Arial"/>
                <a:sym typeface="Arial"/>
              </a:rPr>
              <a:t>WordCloud</a:t>
            </a:r>
            <a:endParaRPr b="1" sz="2800">
              <a:solidFill>
                <a:srgbClr val="AB3C19"/>
              </a:solidFill>
              <a:latin typeface="Arial"/>
              <a:ea typeface="Arial"/>
              <a:cs typeface="Arial"/>
              <a:sym typeface="Arial"/>
            </a:endParaRPr>
          </a:p>
        </p:txBody>
      </p:sp>
      <p:sp>
        <p:nvSpPr>
          <p:cNvPr id="173" name="Google Shape;173;p7"/>
          <p:cNvSpPr txBox="1"/>
          <p:nvPr>
            <p:ph idx="1" type="body"/>
          </p:nvPr>
        </p:nvSpPr>
        <p:spPr>
          <a:xfrm>
            <a:off x="838200" y="1113183"/>
            <a:ext cx="10515600" cy="5063780"/>
          </a:xfrm>
          <a:prstGeom prst="rect">
            <a:avLst/>
          </a:prstGeom>
          <a:noFill/>
          <a:ln>
            <a:noFill/>
          </a:ln>
        </p:spPr>
        <p:txBody>
          <a:bodyPr anchorCtr="0" anchor="t" bIns="45700" lIns="91425" spcFirstLastPara="1" rIns="91425" wrap="square" tIns="45700">
            <a:normAutofit/>
          </a:bodyPr>
          <a:lstStyle/>
          <a:p>
            <a:pPr indent="-182880" lvl="0" marL="228600" rtl="0" algn="l">
              <a:lnSpc>
                <a:spcPct val="90000"/>
              </a:lnSpc>
              <a:spcBef>
                <a:spcPts val="0"/>
              </a:spcBef>
              <a:spcAft>
                <a:spcPts val="0"/>
              </a:spcAft>
              <a:buSzPts val="1440"/>
              <a:buFont typeface="Arial"/>
              <a:buChar char="•"/>
            </a:pPr>
            <a:r>
              <a:rPr b="0" i="0" lang="en-US" sz="1800" u="none" strike="noStrike">
                <a:solidFill>
                  <a:srgbClr val="262626"/>
                </a:solidFill>
                <a:latin typeface="Arial"/>
                <a:ea typeface="Arial"/>
                <a:cs typeface="Arial"/>
                <a:sym typeface="Arial"/>
              </a:rPr>
              <a:t>There are some words which are not much useful for our classification problem.</a:t>
            </a:r>
            <a:endParaRPr b="0" i="0" sz="1800" u="none" strike="noStrike">
              <a:solidFill>
                <a:srgbClr val="FFCA08"/>
              </a:solidFill>
              <a:latin typeface="Arial"/>
              <a:ea typeface="Arial"/>
              <a:cs typeface="Arial"/>
              <a:sym typeface="Arial"/>
            </a:endParaRPr>
          </a:p>
          <a:p>
            <a:pPr indent="-182880" lvl="0" marL="228600" rtl="0" algn="l">
              <a:lnSpc>
                <a:spcPct val="90000"/>
              </a:lnSpc>
              <a:spcBef>
                <a:spcPts val="0"/>
              </a:spcBef>
              <a:spcAft>
                <a:spcPts val="0"/>
              </a:spcAft>
              <a:buSzPts val="1440"/>
              <a:buFont typeface="Arial"/>
              <a:buChar char="•"/>
            </a:pPr>
            <a:r>
              <a:rPr b="0" i="0" lang="en-US" sz="1800" u="none" strike="noStrike">
                <a:solidFill>
                  <a:srgbClr val="262626"/>
                </a:solidFill>
                <a:latin typeface="Arial"/>
                <a:ea typeface="Arial"/>
                <a:cs typeface="Arial"/>
                <a:sym typeface="Arial"/>
              </a:rPr>
              <a:t>So , we have removed those words from our dataset for getting better classification .</a:t>
            </a:r>
            <a:endParaRPr b="0" i="0" sz="1800" u="none" strike="noStrike">
              <a:solidFill>
                <a:srgbClr val="FFCA08"/>
              </a:solidFill>
              <a:latin typeface="Arial"/>
              <a:ea typeface="Arial"/>
              <a:cs typeface="Arial"/>
              <a:sym typeface="Arial"/>
            </a:endParaRPr>
          </a:p>
          <a:p>
            <a:pPr indent="-182880" lvl="0" marL="228600" rtl="0" algn="l">
              <a:lnSpc>
                <a:spcPct val="90000"/>
              </a:lnSpc>
              <a:spcBef>
                <a:spcPts val="0"/>
              </a:spcBef>
              <a:spcAft>
                <a:spcPts val="0"/>
              </a:spcAft>
              <a:buSzPts val="1440"/>
              <a:buFont typeface="Arial"/>
              <a:buChar char="•"/>
            </a:pPr>
            <a:r>
              <a:rPr b="0" i="0" lang="en-US" sz="1800" u="none" strike="noStrike">
                <a:solidFill>
                  <a:srgbClr val="262626"/>
                </a:solidFill>
                <a:latin typeface="Arial"/>
                <a:ea typeface="Arial"/>
                <a:cs typeface="Arial"/>
                <a:sym typeface="Arial"/>
              </a:rPr>
              <a:t>These the word clouds of before and after removal of such words.</a:t>
            </a:r>
            <a:endParaRPr b="0" i="0" sz="1800" u="none" strike="noStrike">
              <a:solidFill>
                <a:srgbClr val="FFCA08"/>
              </a:solidFill>
              <a:latin typeface="Arial"/>
              <a:ea typeface="Arial"/>
              <a:cs typeface="Arial"/>
              <a:sym typeface="Arial"/>
            </a:endParaRPr>
          </a:p>
          <a:p>
            <a:pPr indent="0" lvl="0" marL="0" rtl="0" algn="l">
              <a:lnSpc>
                <a:spcPct val="90000"/>
              </a:lnSpc>
              <a:spcBef>
                <a:spcPts val="1400"/>
              </a:spcBef>
              <a:spcAft>
                <a:spcPts val="0"/>
              </a:spcAft>
              <a:buSzPts val="1760"/>
              <a:buNone/>
            </a:pPr>
            <a:r>
              <a:t/>
            </a:r>
            <a:endParaRPr/>
          </a:p>
        </p:txBody>
      </p:sp>
      <p:pic>
        <p:nvPicPr>
          <p:cNvPr id="174" name="Google Shape;174;p7"/>
          <p:cNvPicPr preferRelativeResize="0"/>
          <p:nvPr/>
        </p:nvPicPr>
        <p:blipFill rotWithShape="1">
          <a:blip r:embed="rId3">
            <a:alphaModFix/>
          </a:blip>
          <a:srcRect b="0" l="0" r="0" t="0"/>
          <a:stretch/>
        </p:blipFill>
        <p:spPr>
          <a:xfrm>
            <a:off x="10982740" y="273587"/>
            <a:ext cx="980660" cy="407450"/>
          </a:xfrm>
          <a:prstGeom prst="rect">
            <a:avLst/>
          </a:prstGeom>
          <a:noFill/>
          <a:ln>
            <a:noFill/>
          </a:ln>
        </p:spPr>
      </p:pic>
      <p:pic>
        <p:nvPicPr>
          <p:cNvPr id="175" name="Google Shape;175;p7"/>
          <p:cNvPicPr preferRelativeResize="0"/>
          <p:nvPr/>
        </p:nvPicPr>
        <p:blipFill rotWithShape="1">
          <a:blip r:embed="rId4">
            <a:alphaModFix/>
          </a:blip>
          <a:srcRect b="0" l="0" r="0" t="0"/>
          <a:stretch/>
        </p:blipFill>
        <p:spPr>
          <a:xfrm>
            <a:off x="6202953" y="2127379"/>
            <a:ext cx="5430415" cy="3631560"/>
          </a:xfrm>
          <a:prstGeom prst="rect">
            <a:avLst/>
          </a:prstGeom>
          <a:noFill/>
          <a:ln>
            <a:noFill/>
          </a:ln>
        </p:spPr>
      </p:pic>
      <p:pic>
        <p:nvPicPr>
          <p:cNvPr id="176" name="Google Shape;176;p7"/>
          <p:cNvPicPr preferRelativeResize="0"/>
          <p:nvPr/>
        </p:nvPicPr>
        <p:blipFill rotWithShape="1">
          <a:blip r:embed="rId5">
            <a:alphaModFix/>
          </a:blip>
          <a:srcRect b="0" l="0" r="0" t="0"/>
          <a:stretch/>
        </p:blipFill>
        <p:spPr>
          <a:xfrm>
            <a:off x="651238" y="2127379"/>
            <a:ext cx="5409299" cy="3617438"/>
          </a:xfrm>
          <a:prstGeom prst="rect">
            <a:avLst/>
          </a:prstGeom>
          <a:noFill/>
          <a:ln>
            <a:noFill/>
          </a:ln>
        </p:spPr>
      </p:pic>
      <p:sp>
        <p:nvSpPr>
          <p:cNvPr id="177" name="Google Shape;177;p7"/>
          <p:cNvSpPr txBox="1"/>
          <p:nvPr/>
        </p:nvSpPr>
        <p:spPr>
          <a:xfrm>
            <a:off x="1279498" y="5987354"/>
            <a:ext cx="410546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Before cleaning the data </a:t>
            </a:r>
            <a:endParaRPr b="0" i="0" sz="1600" u="none" cap="none" strike="noStrike">
              <a:solidFill>
                <a:srgbClr val="000000"/>
              </a:solidFill>
              <a:latin typeface="Arial"/>
              <a:ea typeface="Arial"/>
              <a:cs typeface="Arial"/>
              <a:sym typeface="Arial"/>
            </a:endParaRPr>
          </a:p>
        </p:txBody>
      </p:sp>
      <p:sp>
        <p:nvSpPr>
          <p:cNvPr id="178" name="Google Shape;178;p7"/>
          <p:cNvSpPr txBox="1"/>
          <p:nvPr/>
        </p:nvSpPr>
        <p:spPr>
          <a:xfrm>
            <a:off x="6877271" y="5952792"/>
            <a:ext cx="410546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After cleaning the data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1"/>
          <p:cNvPicPr preferRelativeResize="0"/>
          <p:nvPr/>
        </p:nvPicPr>
        <p:blipFill rotWithShape="1">
          <a:blip r:embed="rId3">
            <a:alphaModFix/>
          </a:blip>
          <a:srcRect b="0" l="0" r="0" t="0"/>
          <a:stretch/>
        </p:blipFill>
        <p:spPr>
          <a:xfrm>
            <a:off x="5628927" y="306227"/>
            <a:ext cx="6220952" cy="3216134"/>
          </a:xfrm>
          <a:prstGeom prst="rect">
            <a:avLst/>
          </a:prstGeom>
          <a:noFill/>
          <a:ln>
            <a:noFill/>
          </a:ln>
        </p:spPr>
      </p:pic>
      <p:sp>
        <p:nvSpPr>
          <p:cNvPr id="184" name="Google Shape;184;p11"/>
          <p:cNvSpPr txBox="1"/>
          <p:nvPr>
            <p:ph type="title"/>
          </p:nvPr>
        </p:nvSpPr>
        <p:spPr>
          <a:xfrm>
            <a:off x="203718" y="394450"/>
            <a:ext cx="5711890" cy="6033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3600">
                <a:solidFill>
                  <a:srgbClr val="AB3C19"/>
                </a:solidFill>
                <a:latin typeface="Arial"/>
                <a:ea typeface="Arial"/>
                <a:cs typeface="Arial"/>
                <a:sym typeface="Arial"/>
              </a:rPr>
              <a:t>Sentiment polarity range</a:t>
            </a:r>
            <a:endParaRPr/>
          </a:p>
        </p:txBody>
      </p:sp>
      <p:sp>
        <p:nvSpPr>
          <p:cNvPr id="185" name="Google Shape;185;p11"/>
          <p:cNvSpPr txBox="1"/>
          <p:nvPr/>
        </p:nvSpPr>
        <p:spPr>
          <a:xfrm>
            <a:off x="538707" y="1562646"/>
            <a:ext cx="4755231"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a:ea typeface="Helvetica Neue"/>
                <a:cs typeface="Helvetica Neue"/>
                <a:sym typeface="Helvetica Neue"/>
              </a:rPr>
              <a:t>The histogram to our right side is skewed to towards positive polarity as we know there are more Non abusive mails than abusive mails in our data.</a:t>
            </a:r>
            <a:endParaRPr b="0" i="0" sz="1600" u="none" cap="none" strike="noStrike">
              <a:solidFill>
                <a:srgbClr val="000000"/>
              </a:solidFill>
              <a:latin typeface="Arial"/>
              <a:ea typeface="Arial"/>
              <a:cs typeface="Arial"/>
              <a:sym typeface="Arial"/>
            </a:endParaRPr>
          </a:p>
        </p:txBody>
      </p:sp>
      <p:pic>
        <p:nvPicPr>
          <p:cNvPr id="186" name="Google Shape;186;p11"/>
          <p:cNvPicPr preferRelativeResize="0"/>
          <p:nvPr/>
        </p:nvPicPr>
        <p:blipFill rotWithShape="1">
          <a:blip r:embed="rId4">
            <a:alphaModFix/>
          </a:blip>
          <a:srcRect b="0" l="0" r="0" t="0"/>
          <a:stretch/>
        </p:blipFill>
        <p:spPr>
          <a:xfrm>
            <a:off x="701672" y="3553945"/>
            <a:ext cx="10788656" cy="30706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8"/>
          <p:cNvSpPr txBox="1"/>
          <p:nvPr>
            <p:ph type="title"/>
          </p:nvPr>
        </p:nvSpPr>
        <p:spPr>
          <a:xfrm>
            <a:off x="1660850" y="754224"/>
            <a:ext cx="2015412" cy="78688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C0C0C"/>
              </a:buClr>
              <a:buSzPct val="71684"/>
              <a:buNone/>
            </a:pPr>
            <a:br>
              <a:rPr b="1" lang="en-US" sz="3100">
                <a:solidFill>
                  <a:srgbClr val="AB3C19"/>
                </a:solidFill>
                <a:latin typeface="Arial"/>
                <a:ea typeface="Arial"/>
                <a:cs typeface="Arial"/>
                <a:sym typeface="Arial"/>
              </a:rPr>
            </a:br>
            <a:r>
              <a:rPr b="1" lang="en-US" sz="3100">
                <a:solidFill>
                  <a:srgbClr val="AB3C19"/>
                </a:solidFill>
                <a:latin typeface="Arial"/>
                <a:ea typeface="Arial"/>
                <a:cs typeface="Arial"/>
                <a:sym typeface="Arial"/>
              </a:rPr>
              <a:t>N-gram</a:t>
            </a:r>
            <a:r>
              <a:rPr b="0" lang="en-US" sz="2000">
                <a:solidFill>
                  <a:srgbClr val="0C0C0C"/>
                </a:solidFill>
                <a:latin typeface="Arial"/>
                <a:ea typeface="Arial"/>
                <a:cs typeface="Arial"/>
                <a:sym typeface="Arial"/>
              </a:rPr>
              <a:t> </a:t>
            </a:r>
            <a:br>
              <a:rPr b="0" lang="en-US" sz="2000">
                <a:solidFill>
                  <a:srgbClr val="0C0C0C"/>
                </a:solidFill>
                <a:latin typeface="Arial"/>
                <a:ea typeface="Arial"/>
                <a:cs typeface="Arial"/>
                <a:sym typeface="Arial"/>
              </a:rPr>
            </a:br>
            <a:endParaRPr sz="2000">
              <a:solidFill>
                <a:srgbClr val="0C0C0C"/>
              </a:solidFill>
              <a:latin typeface="Arial"/>
              <a:ea typeface="Arial"/>
              <a:cs typeface="Arial"/>
              <a:sym typeface="Arial"/>
            </a:endParaRPr>
          </a:p>
        </p:txBody>
      </p:sp>
      <p:sp>
        <p:nvSpPr>
          <p:cNvPr id="192" name="Google Shape;192;p8"/>
          <p:cNvSpPr txBox="1"/>
          <p:nvPr>
            <p:ph idx="1" type="body"/>
          </p:nvPr>
        </p:nvSpPr>
        <p:spPr>
          <a:xfrm>
            <a:off x="1168893" y="1965649"/>
            <a:ext cx="3197833" cy="374468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760"/>
              <a:buNone/>
            </a:pPr>
            <a:br>
              <a:rPr b="0" lang="en-US"/>
            </a:br>
            <a:r>
              <a:rPr b="0" lang="en-US" sz="2800">
                <a:solidFill>
                  <a:srgbClr val="0C0C0C"/>
                </a:solidFill>
                <a:latin typeface="Arial"/>
                <a:ea typeface="Arial"/>
                <a:cs typeface="Arial"/>
                <a:sym typeface="Arial"/>
              </a:rPr>
              <a:t>These are top 20</a:t>
            </a:r>
            <a:endParaRPr/>
          </a:p>
          <a:p>
            <a:pPr indent="0" lvl="0" marL="0" rtl="0" algn="ctr">
              <a:lnSpc>
                <a:spcPct val="90000"/>
              </a:lnSpc>
              <a:spcBef>
                <a:spcPts val="0"/>
              </a:spcBef>
              <a:spcAft>
                <a:spcPts val="0"/>
              </a:spcAft>
              <a:buSzPts val="1760"/>
              <a:buNone/>
            </a:pPr>
            <a:r>
              <a:rPr b="0" lang="en-US" sz="2800">
                <a:solidFill>
                  <a:srgbClr val="0C0C0C"/>
                </a:solidFill>
                <a:latin typeface="Arial"/>
                <a:ea typeface="Arial"/>
                <a:cs typeface="Arial"/>
                <a:sym typeface="Arial"/>
              </a:rPr>
              <a:t> Bi-gram and </a:t>
            </a:r>
            <a:endParaRPr/>
          </a:p>
          <a:p>
            <a:pPr indent="0" lvl="0" marL="0" rtl="0" algn="ctr">
              <a:lnSpc>
                <a:spcPct val="90000"/>
              </a:lnSpc>
              <a:spcBef>
                <a:spcPts val="0"/>
              </a:spcBef>
              <a:spcAft>
                <a:spcPts val="0"/>
              </a:spcAft>
              <a:buSzPts val="1760"/>
              <a:buNone/>
            </a:pPr>
            <a:r>
              <a:rPr b="0" lang="en-US" sz="2800">
                <a:solidFill>
                  <a:srgbClr val="0C0C0C"/>
                </a:solidFill>
                <a:latin typeface="Arial"/>
                <a:ea typeface="Arial"/>
                <a:cs typeface="Arial"/>
                <a:sym typeface="Arial"/>
              </a:rPr>
              <a:t>Tri-gram word used in the emails dataset</a:t>
            </a:r>
            <a:r>
              <a:rPr b="0" lang="en-US" sz="2000">
                <a:solidFill>
                  <a:srgbClr val="0C0C0C"/>
                </a:solidFill>
                <a:latin typeface="Arial"/>
                <a:ea typeface="Arial"/>
                <a:cs typeface="Arial"/>
                <a:sym typeface="Arial"/>
              </a:rPr>
              <a:t>.</a:t>
            </a:r>
            <a:endParaRPr sz="2000"/>
          </a:p>
        </p:txBody>
      </p:sp>
      <p:pic>
        <p:nvPicPr>
          <p:cNvPr id="193" name="Google Shape;193;p8"/>
          <p:cNvPicPr preferRelativeResize="0"/>
          <p:nvPr/>
        </p:nvPicPr>
        <p:blipFill rotWithShape="1">
          <a:blip r:embed="rId3">
            <a:alphaModFix/>
          </a:blip>
          <a:srcRect b="0" l="0" r="0" t="0"/>
          <a:stretch/>
        </p:blipFill>
        <p:spPr>
          <a:xfrm>
            <a:off x="4816677" y="304801"/>
            <a:ext cx="2377225" cy="6312556"/>
          </a:xfrm>
          <a:prstGeom prst="rect">
            <a:avLst/>
          </a:prstGeom>
          <a:noFill/>
          <a:ln>
            <a:noFill/>
          </a:ln>
        </p:spPr>
      </p:pic>
      <p:pic>
        <p:nvPicPr>
          <p:cNvPr id="194" name="Google Shape;194;p8"/>
          <p:cNvPicPr preferRelativeResize="0"/>
          <p:nvPr/>
        </p:nvPicPr>
        <p:blipFill rotWithShape="1">
          <a:blip r:embed="rId4">
            <a:alphaModFix/>
          </a:blip>
          <a:srcRect b="0" l="0" r="0" t="0"/>
          <a:stretch/>
        </p:blipFill>
        <p:spPr>
          <a:xfrm>
            <a:off x="8177263" y="286138"/>
            <a:ext cx="2888842" cy="63304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9"/>
          <p:cNvSpPr txBox="1"/>
          <p:nvPr>
            <p:ph type="title"/>
          </p:nvPr>
        </p:nvSpPr>
        <p:spPr>
          <a:xfrm>
            <a:off x="401220" y="251832"/>
            <a:ext cx="11439331" cy="68123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AB3C19"/>
              </a:buClr>
              <a:buSzPts val="3100"/>
              <a:buFont typeface="Arial"/>
              <a:buNone/>
            </a:pPr>
            <a:r>
              <a:rPr b="1" i="0" lang="en-US" sz="3100" u="none" strike="noStrike">
                <a:solidFill>
                  <a:srgbClr val="AB3C19"/>
                </a:solidFill>
                <a:latin typeface="Arial"/>
                <a:ea typeface="Arial"/>
                <a:cs typeface="Arial"/>
                <a:sym typeface="Arial"/>
              </a:rPr>
              <a:t>These are top 20 Bi-gram and Tri-gram word used in emails</a:t>
            </a:r>
            <a:endParaRPr/>
          </a:p>
        </p:txBody>
      </p:sp>
      <p:pic>
        <p:nvPicPr>
          <p:cNvPr id="200" name="Google Shape;200;p9"/>
          <p:cNvPicPr preferRelativeResize="0"/>
          <p:nvPr/>
        </p:nvPicPr>
        <p:blipFill rotWithShape="1">
          <a:blip r:embed="rId3">
            <a:alphaModFix/>
          </a:blip>
          <a:srcRect b="0" l="0" r="0" t="0"/>
          <a:stretch/>
        </p:blipFill>
        <p:spPr>
          <a:xfrm>
            <a:off x="3648269" y="3429000"/>
            <a:ext cx="8282420" cy="3225636"/>
          </a:xfrm>
          <a:prstGeom prst="rect">
            <a:avLst/>
          </a:prstGeom>
          <a:noFill/>
          <a:ln>
            <a:noFill/>
          </a:ln>
        </p:spPr>
      </p:pic>
      <p:pic>
        <p:nvPicPr>
          <p:cNvPr id="201" name="Google Shape;201;p9"/>
          <p:cNvPicPr preferRelativeResize="0"/>
          <p:nvPr/>
        </p:nvPicPr>
        <p:blipFill rotWithShape="1">
          <a:blip r:embed="rId4">
            <a:alphaModFix/>
          </a:blip>
          <a:srcRect b="0" l="0" r="0" t="0"/>
          <a:stretch/>
        </p:blipFill>
        <p:spPr>
          <a:xfrm>
            <a:off x="401220" y="848056"/>
            <a:ext cx="8366154" cy="2871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cxnSp>
        <p:nvCxnSpPr>
          <p:cNvPr id="206" name="Google Shape;206;p3"/>
          <p:cNvCxnSpPr/>
          <p:nvPr/>
        </p:nvCxnSpPr>
        <p:spPr>
          <a:xfrm rot="10800000">
            <a:off x="7814132"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207" name="Google Shape;207;p3"/>
          <p:cNvSpPr/>
          <p:nvPr/>
        </p:nvSpPr>
        <p:spPr>
          <a:xfrm>
            <a:off x="1903099" y="484632"/>
            <a:ext cx="5590200" cy="588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08" name="Google Shape;208;p3"/>
          <p:cNvSpPr txBox="1"/>
          <p:nvPr/>
        </p:nvSpPr>
        <p:spPr>
          <a:xfrm>
            <a:off x="2266572" y="977900"/>
            <a:ext cx="4904700" cy="3327600"/>
          </a:xfrm>
          <a:prstGeom prst="rect">
            <a:avLst/>
          </a:prstGeom>
          <a:noFill/>
          <a:ln>
            <a:noFill/>
          </a:ln>
        </p:spPr>
        <p:txBody>
          <a:bodyPr anchorCtr="0" anchor="b" bIns="45700" lIns="91425" spcFirstLastPara="1" rIns="91425" wrap="square" tIns="45700">
            <a:normAutofit/>
          </a:bodyPr>
          <a:lstStyle/>
          <a:p>
            <a:pPr indent="0" lvl="0" marL="0" marR="0" rtl="0" algn="r">
              <a:lnSpc>
                <a:spcPct val="80000"/>
              </a:lnSpc>
              <a:spcBef>
                <a:spcPts val="0"/>
              </a:spcBef>
              <a:spcAft>
                <a:spcPts val="600"/>
              </a:spcAft>
              <a:buClr>
                <a:srgbClr val="000000"/>
              </a:buClr>
              <a:buSzPts val="4700"/>
              <a:buFont typeface="Arial"/>
              <a:buNone/>
            </a:pPr>
            <a:r>
              <a:rPr b="1" i="0" lang="en-US" sz="4700" u="none" cap="none" strike="noStrike">
                <a:solidFill>
                  <a:srgbClr val="0C0C0C"/>
                </a:solidFill>
                <a:latin typeface="Twentieth Century"/>
                <a:ea typeface="Twentieth Century"/>
                <a:cs typeface="Twentieth Century"/>
                <a:sym typeface="Twentieth Century"/>
              </a:rPr>
              <a:t>FEATURE EXTRACTION</a:t>
            </a:r>
            <a:endParaRPr b="0" i="0" sz="4700" u="none" cap="none" strike="noStrike">
              <a:solidFill>
                <a:srgbClr val="0C0C0C"/>
              </a:solidFill>
              <a:latin typeface="Twentieth Century"/>
              <a:ea typeface="Twentieth Century"/>
              <a:cs typeface="Twentieth Century"/>
              <a:sym typeface="Twentieth Century"/>
            </a:endParaRPr>
          </a:p>
        </p:txBody>
      </p:sp>
      <p:cxnSp>
        <p:nvCxnSpPr>
          <p:cNvPr id="209" name="Google Shape;209;p3"/>
          <p:cNvCxnSpPr/>
          <p:nvPr/>
        </p:nvCxnSpPr>
        <p:spPr>
          <a:xfrm>
            <a:off x="3143010" y="4476657"/>
            <a:ext cx="4028100" cy="0"/>
          </a:xfrm>
          <a:prstGeom prst="straightConnector1">
            <a:avLst/>
          </a:prstGeom>
          <a:noFill/>
          <a:ln cap="flat" cmpd="sng" w="19050">
            <a:solidFill>
              <a:srgbClr val="1482AB"/>
            </a:solidFill>
            <a:prstDash val="solid"/>
            <a:round/>
            <a:headEnd len="sm" w="sm" type="none"/>
            <a:tailEnd len="sm" w="sm" type="none"/>
          </a:ln>
        </p:spPr>
      </p:cxnSp>
      <p:sp>
        <p:nvSpPr>
          <p:cNvPr id="210" name="Google Shape;210;p3"/>
          <p:cNvSpPr/>
          <p:nvPr/>
        </p:nvSpPr>
        <p:spPr>
          <a:xfrm>
            <a:off x="7613902" y="484632"/>
            <a:ext cx="2688300" cy="5880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211" name="Google Shape;211;p3"/>
          <p:cNvPicPr preferRelativeResize="0"/>
          <p:nvPr/>
        </p:nvPicPr>
        <p:blipFill rotWithShape="1">
          <a:blip r:embed="rId3">
            <a:alphaModFix/>
          </a:blip>
          <a:srcRect b="0" l="0" r="0" t="0"/>
          <a:stretch/>
        </p:blipFill>
        <p:spPr>
          <a:xfrm>
            <a:off x="10772127" y="278952"/>
            <a:ext cx="1187050" cy="4113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12"/>
          <p:cNvPicPr preferRelativeResize="0"/>
          <p:nvPr/>
        </p:nvPicPr>
        <p:blipFill rotWithShape="1">
          <a:blip r:embed="rId3">
            <a:alphaModFix/>
          </a:blip>
          <a:srcRect b="0" l="0" r="0" t="0"/>
          <a:stretch/>
        </p:blipFill>
        <p:spPr>
          <a:xfrm>
            <a:off x="528540" y="629769"/>
            <a:ext cx="11200040" cy="58986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13"/>
          <p:cNvPicPr preferRelativeResize="0"/>
          <p:nvPr/>
        </p:nvPicPr>
        <p:blipFill rotWithShape="1">
          <a:blip r:embed="rId3">
            <a:alphaModFix/>
          </a:blip>
          <a:srcRect b="0" l="0" r="0" t="0"/>
          <a:stretch/>
        </p:blipFill>
        <p:spPr>
          <a:xfrm>
            <a:off x="1372749" y="429211"/>
            <a:ext cx="9876880" cy="61302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6"/>
          <p:cNvPicPr preferRelativeResize="0"/>
          <p:nvPr/>
        </p:nvPicPr>
        <p:blipFill rotWithShape="1">
          <a:blip r:embed="rId3">
            <a:alphaModFix/>
          </a:blip>
          <a:srcRect b="0" l="0" r="0" t="0"/>
          <a:stretch/>
        </p:blipFill>
        <p:spPr>
          <a:xfrm>
            <a:off x="1952819" y="447876"/>
            <a:ext cx="9163088" cy="60928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cxnSp>
        <p:nvCxnSpPr>
          <p:cNvPr id="231" name="Google Shape;231;p27"/>
          <p:cNvCxnSpPr/>
          <p:nvPr/>
        </p:nvCxnSpPr>
        <p:spPr>
          <a:xfrm rot="10800000">
            <a:off x="7814132"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232" name="Google Shape;232;p27"/>
          <p:cNvSpPr/>
          <p:nvPr/>
        </p:nvSpPr>
        <p:spPr>
          <a:xfrm>
            <a:off x="1903099" y="484632"/>
            <a:ext cx="5590200" cy="588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3" name="Google Shape;233;p27"/>
          <p:cNvSpPr txBox="1"/>
          <p:nvPr/>
        </p:nvSpPr>
        <p:spPr>
          <a:xfrm>
            <a:off x="2266572" y="977900"/>
            <a:ext cx="4904700" cy="3327600"/>
          </a:xfrm>
          <a:prstGeom prst="rect">
            <a:avLst/>
          </a:prstGeom>
          <a:noFill/>
          <a:ln>
            <a:noFill/>
          </a:ln>
        </p:spPr>
        <p:txBody>
          <a:bodyPr anchorCtr="0" anchor="b" bIns="45700" lIns="91425" spcFirstLastPara="1" rIns="91425" wrap="square" tIns="45700">
            <a:normAutofit/>
          </a:bodyPr>
          <a:lstStyle/>
          <a:p>
            <a:pPr indent="0" lvl="0" marL="0" marR="0" rtl="0" algn="r">
              <a:lnSpc>
                <a:spcPct val="80000"/>
              </a:lnSpc>
              <a:spcBef>
                <a:spcPts val="0"/>
              </a:spcBef>
              <a:spcAft>
                <a:spcPts val="600"/>
              </a:spcAft>
              <a:buClr>
                <a:srgbClr val="000000"/>
              </a:buClr>
              <a:buSzPts val="4700"/>
              <a:buFont typeface="Arial"/>
              <a:buNone/>
            </a:pPr>
            <a:r>
              <a:rPr b="1" i="0" lang="en-US" sz="4700" u="none" cap="none" strike="noStrike">
                <a:solidFill>
                  <a:srgbClr val="0C0C0C"/>
                </a:solidFill>
                <a:latin typeface="Twentieth Century"/>
                <a:ea typeface="Twentieth Century"/>
                <a:cs typeface="Twentieth Century"/>
                <a:sym typeface="Twentieth Century"/>
              </a:rPr>
              <a:t>MODEL BUILDING</a:t>
            </a:r>
            <a:endParaRPr b="0" i="0" sz="4700" u="none" cap="none" strike="noStrike">
              <a:solidFill>
                <a:srgbClr val="0C0C0C"/>
              </a:solidFill>
              <a:latin typeface="Twentieth Century"/>
              <a:ea typeface="Twentieth Century"/>
              <a:cs typeface="Twentieth Century"/>
              <a:sym typeface="Twentieth Century"/>
            </a:endParaRPr>
          </a:p>
        </p:txBody>
      </p:sp>
      <p:cxnSp>
        <p:nvCxnSpPr>
          <p:cNvPr id="234" name="Google Shape;234;p27"/>
          <p:cNvCxnSpPr/>
          <p:nvPr/>
        </p:nvCxnSpPr>
        <p:spPr>
          <a:xfrm>
            <a:off x="3143010" y="4476657"/>
            <a:ext cx="4028100" cy="0"/>
          </a:xfrm>
          <a:prstGeom prst="straightConnector1">
            <a:avLst/>
          </a:prstGeom>
          <a:noFill/>
          <a:ln cap="flat" cmpd="sng" w="19050">
            <a:solidFill>
              <a:srgbClr val="1482AB"/>
            </a:solidFill>
            <a:prstDash val="solid"/>
            <a:round/>
            <a:headEnd len="sm" w="sm" type="none"/>
            <a:tailEnd len="sm" w="sm" type="none"/>
          </a:ln>
        </p:spPr>
      </p:cxnSp>
      <p:sp>
        <p:nvSpPr>
          <p:cNvPr id="235" name="Google Shape;235;p27"/>
          <p:cNvSpPr/>
          <p:nvPr/>
        </p:nvSpPr>
        <p:spPr>
          <a:xfrm>
            <a:off x="7613902" y="484632"/>
            <a:ext cx="2688300" cy="5880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236" name="Google Shape;236;p27"/>
          <p:cNvPicPr preferRelativeResize="0"/>
          <p:nvPr/>
        </p:nvPicPr>
        <p:blipFill rotWithShape="1">
          <a:blip r:embed="rId3">
            <a:alphaModFix/>
          </a:blip>
          <a:srcRect b="0" l="0" r="0" t="0"/>
          <a:stretch/>
        </p:blipFill>
        <p:spPr>
          <a:xfrm>
            <a:off x="10772127" y="278952"/>
            <a:ext cx="1187050" cy="4113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nvSpPr>
        <p:spPr>
          <a:xfrm>
            <a:off x="1212119" y="964152"/>
            <a:ext cx="10026540" cy="440120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After performing EDA and Feature Extraction on our dataset we have stared model building.</a:t>
            </a:r>
            <a:endParaRPr/>
          </a:p>
          <a:p>
            <a:pPr indent="-215900" lvl="0" marL="34290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F8931D"/>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Model Validation technique : We have divided the data into Train and Test with 33% as Test</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  </a:t>
            </a:r>
            <a:endParaRPr b="0" i="0" sz="2000" u="none" cap="none" strike="noStrike">
              <a:solidFill>
                <a:srgbClr val="F8931D"/>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We used SMOTE method for balancing the minority class in our dataset.</a:t>
            </a:r>
            <a:endParaRPr/>
          </a:p>
          <a:p>
            <a:pPr indent="-215900" lvl="0" marL="34290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F8931D"/>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The models we have build are</a:t>
            </a:r>
            <a:endParaRPr b="0" i="0" sz="2000" u="none" cap="none" strike="noStrike">
              <a:solidFill>
                <a:srgbClr val="F8931D"/>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Logistic Regression Model (Basic classification model)</a:t>
            </a:r>
            <a:endParaRPr b="0" i="0" sz="2000" u="none" cap="none" strike="noStrike">
              <a:solidFill>
                <a:srgbClr val="F8931D"/>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212121"/>
                </a:solidFill>
                <a:latin typeface="Arial"/>
                <a:ea typeface="Arial"/>
                <a:cs typeface="Arial"/>
                <a:sym typeface="Arial"/>
              </a:rPr>
              <a:t>Recurrent Neural Network (RNN) Model </a:t>
            </a:r>
            <a:endParaRPr b="0" i="0" sz="2000" u="none" cap="none" strike="noStrike">
              <a:solidFill>
                <a:srgbClr val="F8931D"/>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Support vector Machine (SVM) Model</a:t>
            </a:r>
            <a:endParaRPr b="0" i="0" sz="2000" u="none" cap="none" strike="noStrike">
              <a:solidFill>
                <a:srgbClr val="F8931D"/>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Random Forest classification</a:t>
            </a:r>
            <a:endParaRPr b="0" i="0" sz="2000" u="none" cap="none" strike="noStrike">
              <a:solidFill>
                <a:srgbClr val="F8931D"/>
              </a:solidFill>
              <a:latin typeface="Arial"/>
              <a:ea typeface="Arial"/>
              <a:cs typeface="Arial"/>
              <a:sym typeface="Arial"/>
            </a:endParaRPr>
          </a:p>
          <a:p>
            <a:pPr indent="-342900" lvl="1" marL="8001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Multinomial Naive Bayes</a:t>
            </a:r>
            <a:endParaRPr b="0" i="0" sz="2000" u="none" cap="none" strike="noStrike">
              <a:solidFill>
                <a:srgbClr val="F8931D"/>
              </a:solidFill>
              <a:latin typeface="Arial"/>
              <a:ea typeface="Arial"/>
              <a:cs typeface="Arial"/>
              <a:sym typeface="Arial"/>
            </a:endParaRPr>
          </a:p>
        </p:txBody>
      </p:sp>
      <p:pic>
        <p:nvPicPr>
          <p:cNvPr id="242" name="Google Shape;242;p28"/>
          <p:cNvPicPr preferRelativeResize="0"/>
          <p:nvPr/>
        </p:nvPicPr>
        <p:blipFill rotWithShape="1">
          <a:blip r:embed="rId3">
            <a:alphaModFix/>
          </a:blip>
          <a:srcRect b="0" l="0" r="0" t="0"/>
          <a:stretch/>
        </p:blipFill>
        <p:spPr>
          <a:xfrm>
            <a:off x="10772128" y="278952"/>
            <a:ext cx="1187050" cy="4113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838200" y="490330"/>
            <a:ext cx="10515600" cy="120035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AB3C19"/>
              </a:buClr>
              <a:buSzPct val="100000"/>
              <a:buFont typeface="Arial"/>
              <a:buNone/>
            </a:pPr>
            <a:br>
              <a:rPr b="1" lang="en-US" sz="3100">
                <a:solidFill>
                  <a:srgbClr val="AB3C19"/>
                </a:solidFill>
                <a:latin typeface="Arial"/>
                <a:ea typeface="Arial"/>
                <a:cs typeface="Arial"/>
                <a:sym typeface="Arial"/>
              </a:rPr>
            </a:br>
            <a:r>
              <a:rPr b="1" lang="en-US" sz="3100">
                <a:solidFill>
                  <a:srgbClr val="AB3C19"/>
                </a:solidFill>
                <a:latin typeface="Arial"/>
                <a:ea typeface="Arial"/>
                <a:cs typeface="Arial"/>
                <a:sym typeface="Arial"/>
              </a:rPr>
              <a:t>Business Objective</a:t>
            </a:r>
            <a:br>
              <a:rPr b="1" lang="en-US">
                <a:solidFill>
                  <a:srgbClr val="AB3C19"/>
                </a:solidFill>
                <a:latin typeface="Arial"/>
                <a:ea typeface="Arial"/>
                <a:cs typeface="Arial"/>
                <a:sym typeface="Arial"/>
              </a:rPr>
            </a:br>
            <a:endParaRPr b="1">
              <a:solidFill>
                <a:srgbClr val="AB3C19"/>
              </a:solidFill>
              <a:latin typeface="Arial"/>
              <a:ea typeface="Arial"/>
              <a:cs typeface="Arial"/>
              <a:sym typeface="Arial"/>
            </a:endParaRPr>
          </a:p>
        </p:txBody>
      </p:sp>
      <p:sp>
        <p:nvSpPr>
          <p:cNvPr id="96" name="Google Shape;96;p2"/>
          <p:cNvSpPr txBox="1"/>
          <p:nvPr>
            <p:ph idx="1" type="body"/>
          </p:nvPr>
        </p:nvSpPr>
        <p:spPr>
          <a:xfrm>
            <a:off x="525077" y="1884801"/>
            <a:ext cx="11072873" cy="4114793"/>
          </a:xfrm>
          <a:prstGeom prst="rect">
            <a:avLst/>
          </a:prstGeom>
          <a:noFill/>
          <a:ln>
            <a:noFill/>
          </a:ln>
        </p:spPr>
        <p:txBody>
          <a:bodyPr anchorCtr="0" anchor="t" bIns="45700" lIns="91425" spcFirstLastPara="1" rIns="91425" wrap="square" tIns="45700">
            <a:normAutofit/>
          </a:bodyPr>
          <a:lstStyle/>
          <a:p>
            <a:pPr indent="-285750" lvl="0" marL="444500" rtl="0" algn="l">
              <a:lnSpc>
                <a:spcPct val="90000"/>
              </a:lnSpc>
              <a:spcBef>
                <a:spcPts val="0"/>
              </a:spcBef>
              <a:spcAft>
                <a:spcPts val="0"/>
              </a:spcAft>
              <a:buSzPts val="1600"/>
              <a:buFont typeface="Noto Sans Symbols"/>
              <a:buChar char="▪"/>
            </a:pPr>
            <a:r>
              <a:rPr b="0" i="0" lang="en-US" sz="1600" u="none" strike="noStrike">
                <a:solidFill>
                  <a:srgbClr val="000000"/>
                </a:solidFill>
                <a:latin typeface="Arial"/>
                <a:ea typeface="Arial"/>
                <a:cs typeface="Arial"/>
                <a:sym typeface="Arial"/>
              </a:rPr>
              <a:t>Inappropriate emails would demotivates and spoil the positive environment that would lead to more attrition rate and low productivity and Inappropriate emails could be on form of bullying, racism, sexual favoritism and hate in the gender or culture</a:t>
            </a:r>
            <a:r>
              <a:rPr lang="en-US" sz="1600">
                <a:solidFill>
                  <a:srgbClr val="000000"/>
                </a:solidFill>
                <a:latin typeface="Arial"/>
                <a:ea typeface="Arial"/>
                <a:cs typeface="Arial"/>
                <a:sym typeface="Arial"/>
              </a:rPr>
              <a:t>, </a:t>
            </a:r>
            <a:r>
              <a:rPr b="0" i="0" lang="en-US" sz="1600" u="none" strike="noStrike">
                <a:solidFill>
                  <a:srgbClr val="000000"/>
                </a:solidFill>
                <a:latin typeface="Arial"/>
                <a:ea typeface="Arial"/>
                <a:cs typeface="Arial"/>
                <a:sym typeface="Arial"/>
              </a:rPr>
              <a:t>in today's world so dominated by email no organization is immune to these hate emails.</a:t>
            </a:r>
            <a:endParaRPr sz="1600">
              <a:latin typeface="Arial"/>
              <a:ea typeface="Arial"/>
              <a:cs typeface="Arial"/>
              <a:sym typeface="Arial"/>
            </a:endParaRPr>
          </a:p>
          <a:p>
            <a:pPr indent="-184150" lvl="0" marL="546100" rtl="0" algn="l">
              <a:lnSpc>
                <a:spcPct val="90000"/>
              </a:lnSpc>
              <a:spcBef>
                <a:spcPts val="0"/>
              </a:spcBef>
              <a:spcAft>
                <a:spcPts val="0"/>
              </a:spcAft>
              <a:buSzPts val="1600"/>
              <a:buFont typeface="Noto Sans Symbols"/>
              <a:buNone/>
            </a:pPr>
            <a:r>
              <a:t/>
            </a:r>
            <a:endParaRPr b="0" i="0" sz="1600" u="none" strike="noStrike">
              <a:solidFill>
                <a:srgbClr val="000000"/>
              </a:solidFill>
              <a:latin typeface="Arial"/>
              <a:ea typeface="Arial"/>
              <a:cs typeface="Arial"/>
              <a:sym typeface="Arial"/>
            </a:endParaRPr>
          </a:p>
          <a:p>
            <a:pPr indent="-285750" lvl="0" marL="444500" rtl="0" algn="l">
              <a:lnSpc>
                <a:spcPct val="90000"/>
              </a:lnSpc>
              <a:spcBef>
                <a:spcPts val="0"/>
              </a:spcBef>
              <a:spcAft>
                <a:spcPts val="0"/>
              </a:spcAft>
              <a:buSzPts val="1600"/>
              <a:buFont typeface="Noto Sans Symbols"/>
              <a:buChar char="▪"/>
            </a:pPr>
            <a:r>
              <a:rPr b="0" i="0" lang="en-US" sz="1600" u="none" strike="noStrike">
                <a:solidFill>
                  <a:srgbClr val="000000"/>
                </a:solidFill>
                <a:latin typeface="Arial"/>
                <a:ea typeface="Arial"/>
                <a:cs typeface="Arial"/>
                <a:sym typeface="Arial"/>
              </a:rPr>
              <a:t>The goal of the project is to identify such emails in the </a:t>
            </a:r>
            <a:endParaRPr/>
          </a:p>
          <a:p>
            <a:pPr indent="0" lvl="0" marL="158750" rtl="0" algn="l">
              <a:lnSpc>
                <a:spcPct val="90000"/>
              </a:lnSpc>
              <a:spcBef>
                <a:spcPts val="0"/>
              </a:spcBef>
              <a:spcAft>
                <a:spcPts val="0"/>
              </a:spcAft>
              <a:buSzPts val="1600"/>
              <a:buNone/>
            </a:pPr>
            <a:r>
              <a:rPr b="0" i="0" lang="en-US" sz="1600" u="none" strike="noStrike">
                <a:solidFill>
                  <a:srgbClr val="000000"/>
                </a:solidFill>
                <a:latin typeface="Arial"/>
                <a:ea typeface="Arial"/>
                <a:cs typeface="Arial"/>
                <a:sym typeface="Arial"/>
              </a:rPr>
              <a:t>     given day based on the above inappropriate content</a:t>
            </a:r>
            <a:br>
              <a:rPr lang="en-US" sz="1600">
                <a:latin typeface="Arial"/>
                <a:ea typeface="Arial"/>
                <a:cs typeface="Arial"/>
                <a:sym typeface="Arial"/>
              </a:rPr>
            </a:br>
            <a:endParaRPr sz="1600">
              <a:latin typeface="Arial"/>
              <a:ea typeface="Arial"/>
              <a:cs typeface="Arial"/>
              <a:sym typeface="Arial"/>
            </a:endParaRPr>
          </a:p>
          <a:p>
            <a:pPr indent="-320040" lvl="0" marL="457200" rtl="0" algn="l">
              <a:lnSpc>
                <a:spcPct val="90000"/>
              </a:lnSpc>
              <a:spcBef>
                <a:spcPts val="0"/>
              </a:spcBef>
              <a:spcAft>
                <a:spcPts val="0"/>
              </a:spcAft>
              <a:buSzPts val="1440"/>
              <a:buFont typeface="Noto Sans Symbols"/>
              <a:buChar char="▪"/>
            </a:pPr>
            <a:r>
              <a:rPr i="0" lang="en-US" sz="1600" u="none" strike="noStrike">
                <a:solidFill>
                  <a:srgbClr val="000000"/>
                </a:solidFill>
                <a:latin typeface="Arial"/>
                <a:ea typeface="Arial"/>
                <a:cs typeface="Arial"/>
                <a:sym typeface="Arial"/>
              </a:rPr>
              <a:t>Data Set Details:</a:t>
            </a:r>
            <a:endParaRPr/>
          </a:p>
          <a:p>
            <a:pPr indent="0" lvl="0" marL="137160" rtl="0" algn="l">
              <a:lnSpc>
                <a:spcPct val="90000"/>
              </a:lnSpc>
              <a:spcBef>
                <a:spcPts val="0"/>
              </a:spcBef>
              <a:spcAft>
                <a:spcPts val="0"/>
              </a:spcAft>
              <a:buSzPts val="1440"/>
              <a:buNone/>
            </a:pPr>
            <a:r>
              <a:t/>
            </a:r>
            <a:endParaRPr sz="1600">
              <a:latin typeface="Arial"/>
              <a:ea typeface="Arial"/>
              <a:cs typeface="Arial"/>
              <a:sym typeface="Arial"/>
            </a:endParaRPr>
          </a:p>
          <a:p>
            <a:pPr indent="-320040" lvl="1" marL="914400" rtl="0" algn="l">
              <a:lnSpc>
                <a:spcPct val="90000"/>
              </a:lnSpc>
              <a:spcBef>
                <a:spcPts val="0"/>
              </a:spcBef>
              <a:spcAft>
                <a:spcPts val="0"/>
              </a:spcAft>
              <a:buSzPts val="1440"/>
              <a:buFont typeface="Courier New"/>
              <a:buChar char="o"/>
            </a:pPr>
            <a:r>
              <a:rPr b="0" i="0" lang="en-US" sz="1600" u="none" strike="noStrike">
                <a:solidFill>
                  <a:srgbClr val="000000"/>
                </a:solidFill>
                <a:latin typeface="Arial"/>
                <a:ea typeface="Arial"/>
                <a:cs typeface="Arial"/>
                <a:sym typeface="Arial"/>
              </a:rPr>
              <a:t>The dataset contains more than 2 lakh emails </a:t>
            </a:r>
            <a:endParaRPr/>
          </a:p>
          <a:p>
            <a:pPr indent="0" lvl="1" marL="594360" rtl="0" algn="l">
              <a:lnSpc>
                <a:spcPct val="90000"/>
              </a:lnSpc>
              <a:spcBef>
                <a:spcPts val="0"/>
              </a:spcBef>
              <a:spcAft>
                <a:spcPts val="0"/>
              </a:spcAft>
              <a:buSzPts val="1440"/>
              <a:buNone/>
            </a:pPr>
            <a:r>
              <a:rPr lang="en-US" sz="1600">
                <a:solidFill>
                  <a:srgbClr val="000000"/>
                </a:solidFill>
                <a:latin typeface="Arial"/>
                <a:ea typeface="Arial"/>
                <a:cs typeface="Arial"/>
                <a:sym typeface="Arial"/>
              </a:rPr>
              <a:t>	</a:t>
            </a:r>
            <a:r>
              <a:rPr b="0" i="0" lang="en-US" sz="1600" u="none" strike="noStrike">
                <a:solidFill>
                  <a:srgbClr val="000000"/>
                </a:solidFill>
                <a:latin typeface="Arial"/>
                <a:ea typeface="Arial"/>
                <a:cs typeface="Arial"/>
                <a:sym typeface="Arial"/>
              </a:rPr>
              <a:t>generated by employees of an organization.</a:t>
            </a:r>
            <a:endParaRPr b="0" sz="1600">
              <a:latin typeface="Arial"/>
              <a:ea typeface="Arial"/>
              <a:cs typeface="Arial"/>
              <a:sym typeface="Arial"/>
            </a:endParaRPr>
          </a:p>
          <a:p>
            <a:pPr indent="-320040" lvl="1" marL="914400" rtl="0" algn="l">
              <a:lnSpc>
                <a:spcPct val="90000"/>
              </a:lnSpc>
              <a:spcBef>
                <a:spcPts val="0"/>
              </a:spcBef>
              <a:spcAft>
                <a:spcPts val="0"/>
              </a:spcAft>
              <a:buSzPts val="1440"/>
              <a:buFont typeface="Courier New"/>
              <a:buChar char="o"/>
            </a:pPr>
            <a:r>
              <a:rPr b="0" i="0" lang="en-US" sz="1600" u="none" strike="noStrike">
                <a:solidFill>
                  <a:srgbClr val="000000"/>
                </a:solidFill>
                <a:latin typeface="Arial"/>
                <a:ea typeface="Arial"/>
                <a:cs typeface="Arial"/>
                <a:sym typeface="Arial"/>
              </a:rPr>
              <a:t>Data set details sent in csv file. </a:t>
            </a:r>
            <a:endParaRPr b="0" sz="1600">
              <a:latin typeface="Arial"/>
              <a:ea typeface="Arial"/>
              <a:cs typeface="Arial"/>
              <a:sym typeface="Arial"/>
            </a:endParaRPr>
          </a:p>
          <a:p>
            <a:pPr indent="-228600" lvl="0" marL="457200" rtl="0" algn="l">
              <a:lnSpc>
                <a:spcPct val="90000"/>
              </a:lnSpc>
              <a:spcBef>
                <a:spcPts val="0"/>
              </a:spcBef>
              <a:spcAft>
                <a:spcPts val="0"/>
              </a:spcAft>
              <a:buSzPts val="1440"/>
              <a:buFont typeface="Courier New"/>
              <a:buNone/>
            </a:pPr>
            <a:r>
              <a:t/>
            </a:r>
            <a:endParaRPr b="1" i="0" sz="1600" u="none" strike="noStrike">
              <a:solidFill>
                <a:srgbClr val="000000"/>
              </a:solidFill>
              <a:latin typeface="Arial"/>
              <a:ea typeface="Arial"/>
              <a:cs typeface="Arial"/>
              <a:sym typeface="Arial"/>
            </a:endParaRPr>
          </a:p>
          <a:p>
            <a:pPr indent="-320040" lvl="0" marL="457200" rtl="0" algn="l">
              <a:lnSpc>
                <a:spcPct val="90000"/>
              </a:lnSpc>
              <a:spcBef>
                <a:spcPts val="0"/>
              </a:spcBef>
              <a:spcAft>
                <a:spcPts val="0"/>
              </a:spcAft>
              <a:buSzPts val="1440"/>
              <a:buFont typeface="Noto Sans Symbols"/>
              <a:buChar char="▪"/>
            </a:pPr>
            <a:r>
              <a:rPr i="0" lang="en-US" sz="1600" u="none" strike="noStrike">
                <a:solidFill>
                  <a:srgbClr val="000000"/>
                </a:solidFill>
                <a:latin typeface="Arial"/>
                <a:ea typeface="Arial"/>
                <a:cs typeface="Arial"/>
                <a:sym typeface="Arial"/>
              </a:rPr>
              <a:t>Acceptance Criterion: </a:t>
            </a:r>
            <a:endParaRPr/>
          </a:p>
          <a:p>
            <a:pPr indent="0" lvl="0" marL="137160" rtl="0" algn="l">
              <a:lnSpc>
                <a:spcPct val="90000"/>
              </a:lnSpc>
              <a:spcBef>
                <a:spcPts val="0"/>
              </a:spcBef>
              <a:spcAft>
                <a:spcPts val="0"/>
              </a:spcAft>
              <a:buSzPts val="1440"/>
              <a:buNone/>
            </a:pPr>
            <a:r>
              <a:t/>
            </a:r>
            <a:endParaRPr sz="1600">
              <a:latin typeface="Arial"/>
              <a:ea typeface="Arial"/>
              <a:cs typeface="Arial"/>
              <a:sym typeface="Arial"/>
            </a:endParaRPr>
          </a:p>
          <a:p>
            <a:pPr indent="-320040" lvl="1" marL="914400" rtl="0" algn="l">
              <a:lnSpc>
                <a:spcPct val="90000"/>
              </a:lnSpc>
              <a:spcBef>
                <a:spcPts val="0"/>
              </a:spcBef>
              <a:spcAft>
                <a:spcPts val="0"/>
              </a:spcAft>
              <a:buSzPts val="1440"/>
              <a:buFont typeface="Courier New"/>
              <a:buChar char="o"/>
            </a:pPr>
            <a:r>
              <a:rPr b="0" i="0" lang="en-US" sz="1600" u="none" strike="noStrike">
                <a:solidFill>
                  <a:srgbClr val="000000"/>
                </a:solidFill>
                <a:latin typeface="Arial"/>
                <a:ea typeface="Arial"/>
                <a:cs typeface="Arial"/>
                <a:sym typeface="Arial"/>
              </a:rPr>
              <a:t>Need to deploy the end results using R or Python.</a:t>
            </a:r>
            <a:endParaRPr sz="1600">
              <a:latin typeface="Arial"/>
              <a:ea typeface="Arial"/>
              <a:cs typeface="Arial"/>
              <a:sym typeface="Arial"/>
            </a:endParaRPr>
          </a:p>
        </p:txBody>
      </p:sp>
      <p:pic>
        <p:nvPicPr>
          <p:cNvPr id="97" name="Google Shape;97;p2"/>
          <p:cNvPicPr preferRelativeResize="0"/>
          <p:nvPr/>
        </p:nvPicPr>
        <p:blipFill rotWithShape="1">
          <a:blip r:embed="rId3">
            <a:alphaModFix/>
          </a:blip>
          <a:srcRect b="0" l="0" r="0" t="0"/>
          <a:stretch/>
        </p:blipFill>
        <p:spPr>
          <a:xfrm>
            <a:off x="10795552" y="304800"/>
            <a:ext cx="1116495" cy="324677"/>
          </a:xfrm>
          <a:prstGeom prst="rect">
            <a:avLst/>
          </a:prstGeom>
          <a:noFill/>
          <a:ln>
            <a:noFill/>
          </a:ln>
        </p:spPr>
      </p:pic>
      <p:pic>
        <p:nvPicPr>
          <p:cNvPr id="98" name="Google Shape;98;p2"/>
          <p:cNvPicPr preferRelativeResize="0"/>
          <p:nvPr/>
        </p:nvPicPr>
        <p:blipFill rotWithShape="1">
          <a:blip r:embed="rId4">
            <a:alphaModFix/>
          </a:blip>
          <a:srcRect b="0" l="0" r="0" t="0"/>
          <a:stretch/>
        </p:blipFill>
        <p:spPr>
          <a:xfrm>
            <a:off x="6108172" y="2852698"/>
            <a:ext cx="5405804" cy="24162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524893" y="425212"/>
            <a:ext cx="11142214" cy="145187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11111"/>
              <a:buNone/>
            </a:pPr>
            <a:br>
              <a:rPr b="0" i="0" lang="en-US" sz="1800" u="none" strike="noStrike">
                <a:solidFill>
                  <a:srgbClr val="262626"/>
                </a:solidFill>
                <a:latin typeface="Arial"/>
                <a:ea typeface="Arial"/>
                <a:cs typeface="Arial"/>
                <a:sym typeface="Arial"/>
              </a:rPr>
            </a:br>
            <a:br>
              <a:rPr b="0" i="0" lang="en-US" sz="1800" u="none" strike="noStrike">
                <a:solidFill>
                  <a:srgbClr val="262626"/>
                </a:solidFill>
                <a:latin typeface="Arial"/>
                <a:ea typeface="Arial"/>
                <a:cs typeface="Arial"/>
                <a:sym typeface="Arial"/>
              </a:rPr>
            </a:br>
            <a:br>
              <a:rPr b="0" i="0" lang="en-US" sz="1800" u="none" strike="noStrike">
                <a:solidFill>
                  <a:srgbClr val="262626"/>
                </a:solidFill>
                <a:latin typeface="Arial"/>
                <a:ea typeface="Arial"/>
                <a:cs typeface="Arial"/>
                <a:sym typeface="Arial"/>
              </a:rPr>
            </a:br>
            <a:r>
              <a:rPr b="1" i="0" lang="en-US" sz="2700" u="none" strike="noStrike">
                <a:solidFill>
                  <a:srgbClr val="AB3C19"/>
                </a:solidFill>
                <a:latin typeface="Arial"/>
                <a:ea typeface="Arial"/>
                <a:cs typeface="Arial"/>
                <a:sym typeface="Arial"/>
              </a:rPr>
              <a:t>Logistic Regression Model</a:t>
            </a:r>
            <a:br>
              <a:rPr b="1" i="0" lang="en-US" sz="2700" u="none" strike="noStrike">
                <a:solidFill>
                  <a:srgbClr val="AB3C19"/>
                </a:solidFill>
                <a:latin typeface="Arial"/>
                <a:ea typeface="Arial"/>
                <a:cs typeface="Arial"/>
                <a:sym typeface="Arial"/>
              </a:rPr>
            </a:br>
            <a:br>
              <a:rPr b="1" lang="en-US" sz="2000">
                <a:solidFill>
                  <a:srgbClr val="AB3C19"/>
                </a:solidFill>
              </a:rPr>
            </a:br>
            <a:r>
              <a:rPr b="0" i="0" lang="en-US" sz="2000" u="none" strike="noStrike">
                <a:solidFill>
                  <a:srgbClr val="262626"/>
                </a:solidFill>
                <a:latin typeface="Arial"/>
                <a:ea typeface="Arial"/>
                <a:cs typeface="Arial"/>
                <a:sym typeface="Arial"/>
              </a:rPr>
              <a:t>It is a classification algorithm. It is used to predict a binary outcome (1 / 0, Yes / No, True / False) given a set of independent variables. In simple words, it predicts the probability of occurrence of an event by fitting data to a logit function, multi_class='multinomial'</a:t>
            </a:r>
            <a:br>
              <a:rPr lang="en-US"/>
            </a:br>
            <a:endParaRPr/>
          </a:p>
        </p:txBody>
      </p:sp>
      <p:sp>
        <p:nvSpPr>
          <p:cNvPr id="248" name="Google Shape;248;p29"/>
          <p:cNvSpPr txBox="1"/>
          <p:nvPr>
            <p:ph idx="1" type="body"/>
          </p:nvPr>
        </p:nvSpPr>
        <p:spPr>
          <a:xfrm>
            <a:off x="485192" y="2144765"/>
            <a:ext cx="5126173" cy="988060"/>
          </a:xfrm>
          <a:prstGeom prst="rect">
            <a:avLst/>
          </a:prstGeom>
          <a:noFill/>
          <a:ln>
            <a:noFill/>
          </a:ln>
        </p:spPr>
        <p:txBody>
          <a:bodyPr anchorCtr="0" anchor="ctr" bIns="45700" lIns="91425" spcFirstLastPara="1" rIns="91425" wrap="square" tIns="45700">
            <a:noAutofit/>
          </a:bodyPr>
          <a:lstStyle/>
          <a:p>
            <a:pPr indent="-228600" lvl="0" marL="457200" rtl="0" algn="ctr">
              <a:lnSpc>
                <a:spcPct val="150000"/>
              </a:lnSpc>
              <a:spcBef>
                <a:spcPts val="0"/>
              </a:spcBef>
              <a:spcAft>
                <a:spcPts val="0"/>
              </a:spcAft>
              <a:buSzPts val="1920"/>
              <a:buNone/>
            </a:pPr>
            <a:r>
              <a:rPr i="0" lang="en-US" sz="1400">
                <a:solidFill>
                  <a:srgbClr val="212121"/>
                </a:solidFill>
                <a:latin typeface="Arial"/>
                <a:ea typeface="Arial"/>
                <a:cs typeface="Arial"/>
                <a:sym typeface="Arial"/>
              </a:rPr>
              <a:t>Logistic Regression Using Default data</a:t>
            </a:r>
            <a:endParaRPr/>
          </a:p>
          <a:p>
            <a:pPr indent="-228600" lvl="0" marL="457200" rtl="0" algn="ctr">
              <a:lnSpc>
                <a:spcPct val="150000"/>
              </a:lnSpc>
              <a:spcBef>
                <a:spcPts val="0"/>
              </a:spcBef>
              <a:spcAft>
                <a:spcPts val="0"/>
              </a:spcAft>
              <a:buSzPts val="1920"/>
              <a:buNone/>
            </a:pPr>
            <a:r>
              <a:rPr b="1" i="0" lang="en-US" sz="1400" u="none" strike="noStrike">
                <a:solidFill>
                  <a:srgbClr val="262626"/>
                </a:solidFill>
                <a:latin typeface="Arial"/>
                <a:ea typeface="Arial"/>
                <a:cs typeface="Arial"/>
                <a:sym typeface="Arial"/>
              </a:rPr>
              <a:t> </a:t>
            </a:r>
            <a:r>
              <a:rPr b="0" i="0" lang="en-US" sz="1400">
                <a:solidFill>
                  <a:srgbClr val="212121"/>
                </a:solidFill>
                <a:latin typeface="Arial"/>
                <a:ea typeface="Arial"/>
                <a:cs typeface="Arial"/>
                <a:sym typeface="Arial"/>
              </a:rPr>
              <a:t>Accuracy of Training data = 97.20200181983621 </a:t>
            </a:r>
            <a:endParaRPr/>
          </a:p>
          <a:p>
            <a:pPr indent="-228600" lvl="0" marL="457200" rtl="0" algn="ctr">
              <a:lnSpc>
                <a:spcPct val="150000"/>
              </a:lnSpc>
              <a:spcBef>
                <a:spcPts val="0"/>
              </a:spcBef>
              <a:spcAft>
                <a:spcPts val="0"/>
              </a:spcAft>
              <a:buSzPts val="1920"/>
              <a:buNone/>
            </a:pPr>
            <a:r>
              <a:rPr b="0" i="0" lang="en-US" sz="1400">
                <a:solidFill>
                  <a:srgbClr val="212121"/>
                </a:solidFill>
                <a:latin typeface="Arial"/>
                <a:ea typeface="Arial"/>
                <a:cs typeface="Arial"/>
                <a:sym typeface="Arial"/>
              </a:rPr>
              <a:t>Accuracy of Test data = 96.36342646040175</a:t>
            </a:r>
            <a:endParaRPr sz="1400">
              <a:latin typeface="Arial"/>
              <a:ea typeface="Arial"/>
              <a:cs typeface="Arial"/>
              <a:sym typeface="Arial"/>
            </a:endParaRPr>
          </a:p>
        </p:txBody>
      </p:sp>
      <p:sp>
        <p:nvSpPr>
          <p:cNvPr id="249" name="Google Shape;249;p29"/>
          <p:cNvSpPr txBox="1"/>
          <p:nvPr>
            <p:ph idx="3" type="body"/>
          </p:nvPr>
        </p:nvSpPr>
        <p:spPr>
          <a:xfrm>
            <a:off x="6269173" y="2196091"/>
            <a:ext cx="4754880" cy="988059"/>
          </a:xfrm>
          <a:prstGeom prst="rect">
            <a:avLst/>
          </a:prstGeom>
          <a:noFill/>
          <a:ln>
            <a:noFill/>
          </a:ln>
        </p:spPr>
        <p:txBody>
          <a:bodyPr anchorCtr="0" anchor="ctr" bIns="45700" lIns="91425" spcFirstLastPara="1" rIns="91425" wrap="square" tIns="45700">
            <a:noAutofit/>
          </a:bodyPr>
          <a:lstStyle/>
          <a:p>
            <a:pPr indent="-228600" lvl="0" marL="457200" rtl="0" algn="ctr">
              <a:lnSpc>
                <a:spcPct val="150000"/>
              </a:lnSpc>
              <a:spcBef>
                <a:spcPts val="0"/>
              </a:spcBef>
              <a:spcAft>
                <a:spcPts val="0"/>
              </a:spcAft>
              <a:buSzPts val="1920"/>
              <a:buNone/>
            </a:pPr>
            <a:r>
              <a:rPr lang="en-US" sz="1400">
                <a:latin typeface="Arial"/>
                <a:ea typeface="Arial"/>
                <a:cs typeface="Arial"/>
                <a:sym typeface="Arial"/>
              </a:rPr>
              <a:t>Logistic Regression Using Balanced data</a:t>
            </a:r>
            <a:endParaRPr/>
          </a:p>
          <a:p>
            <a:pPr indent="-228600" lvl="0" marL="457200" rtl="0" algn="ctr">
              <a:lnSpc>
                <a:spcPct val="150000"/>
              </a:lnSpc>
              <a:spcBef>
                <a:spcPts val="0"/>
              </a:spcBef>
              <a:spcAft>
                <a:spcPts val="0"/>
              </a:spcAft>
              <a:buSzPts val="1920"/>
              <a:buNone/>
            </a:pPr>
            <a:r>
              <a:rPr b="0" i="0" lang="en-US" sz="1400">
                <a:solidFill>
                  <a:srgbClr val="212121"/>
                </a:solidFill>
                <a:latin typeface="Arial"/>
                <a:ea typeface="Arial"/>
                <a:cs typeface="Arial"/>
                <a:sym typeface="Arial"/>
              </a:rPr>
              <a:t>Accuracy of Training data = 81.68843892880471 Accuracy of Test data = 77.32527238905129</a:t>
            </a:r>
            <a:endParaRPr sz="1400">
              <a:latin typeface="Arial"/>
              <a:ea typeface="Arial"/>
              <a:cs typeface="Arial"/>
              <a:sym typeface="Arial"/>
            </a:endParaRPr>
          </a:p>
        </p:txBody>
      </p:sp>
      <p:pic>
        <p:nvPicPr>
          <p:cNvPr id="250" name="Google Shape;250;p29"/>
          <p:cNvPicPr preferRelativeResize="0"/>
          <p:nvPr/>
        </p:nvPicPr>
        <p:blipFill rotWithShape="1">
          <a:blip r:embed="rId3">
            <a:alphaModFix/>
          </a:blip>
          <a:srcRect b="0" l="0" r="0" t="0"/>
          <a:stretch/>
        </p:blipFill>
        <p:spPr>
          <a:xfrm>
            <a:off x="10772128" y="278952"/>
            <a:ext cx="1187050" cy="411359"/>
          </a:xfrm>
          <a:prstGeom prst="rect">
            <a:avLst/>
          </a:prstGeom>
          <a:noFill/>
          <a:ln>
            <a:noFill/>
          </a:ln>
        </p:spPr>
      </p:pic>
      <p:pic>
        <p:nvPicPr>
          <p:cNvPr id="251" name="Google Shape;251;p29"/>
          <p:cNvPicPr preferRelativeResize="0"/>
          <p:nvPr/>
        </p:nvPicPr>
        <p:blipFill rotWithShape="1">
          <a:blip r:embed="rId4">
            <a:alphaModFix/>
          </a:blip>
          <a:srcRect b="0" l="0" r="0" t="0"/>
          <a:stretch/>
        </p:blipFill>
        <p:spPr>
          <a:xfrm>
            <a:off x="6226635" y="3245411"/>
            <a:ext cx="5688562" cy="3293259"/>
          </a:xfrm>
          <a:prstGeom prst="rect">
            <a:avLst/>
          </a:prstGeom>
          <a:noFill/>
          <a:ln>
            <a:noFill/>
          </a:ln>
        </p:spPr>
      </p:pic>
      <p:pic>
        <p:nvPicPr>
          <p:cNvPr id="252" name="Google Shape;252;p29"/>
          <p:cNvPicPr preferRelativeResize="0"/>
          <p:nvPr/>
        </p:nvPicPr>
        <p:blipFill rotWithShape="1">
          <a:blip r:embed="rId5">
            <a:alphaModFix/>
          </a:blip>
          <a:srcRect b="0" l="0" r="0" t="0"/>
          <a:stretch/>
        </p:blipFill>
        <p:spPr>
          <a:xfrm>
            <a:off x="485193" y="3311631"/>
            <a:ext cx="5489984" cy="31211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2400">
                <a:solidFill>
                  <a:srgbClr val="AB3C19"/>
                </a:solidFill>
              </a:rPr>
              <a:t>  </a:t>
            </a:r>
            <a:r>
              <a:rPr b="1" lang="en-US" sz="2400">
                <a:solidFill>
                  <a:srgbClr val="306786"/>
                </a:solidFill>
                <a:latin typeface="Arial"/>
                <a:ea typeface="Arial"/>
                <a:cs typeface="Arial"/>
                <a:sym typeface="Arial"/>
              </a:rPr>
              <a:t>These are the Confusion Matrix</a:t>
            </a:r>
            <a:br>
              <a:rPr b="1" lang="en-US" sz="2400">
                <a:solidFill>
                  <a:srgbClr val="AB3C19"/>
                </a:solidFill>
              </a:rPr>
            </a:br>
            <a:br>
              <a:rPr b="1" lang="en-US" sz="2400">
                <a:solidFill>
                  <a:srgbClr val="AB3C19"/>
                </a:solidFill>
              </a:rPr>
            </a:br>
            <a:endParaRPr b="1" sz="2400">
              <a:solidFill>
                <a:srgbClr val="AB3C19"/>
              </a:solidFill>
            </a:endParaRPr>
          </a:p>
        </p:txBody>
      </p:sp>
      <p:sp>
        <p:nvSpPr>
          <p:cNvPr id="258" name="Google Shape;258;p30"/>
          <p:cNvSpPr txBox="1"/>
          <p:nvPr>
            <p:ph idx="1" type="body"/>
          </p:nvPr>
        </p:nvSpPr>
        <p:spPr>
          <a:xfrm>
            <a:off x="1005840" y="1322363"/>
            <a:ext cx="4892040" cy="4758396"/>
          </a:xfrm>
          <a:prstGeom prst="rect">
            <a:avLst/>
          </a:prstGeom>
          <a:noFill/>
          <a:ln>
            <a:noFill/>
          </a:ln>
        </p:spPr>
        <p:txBody>
          <a:bodyPr anchorCtr="0" anchor="t" bIns="45700" lIns="91425" spcFirstLastPara="1" rIns="91425" wrap="square" tIns="45700">
            <a:normAutofit/>
          </a:bodyPr>
          <a:lstStyle/>
          <a:p>
            <a:pPr indent="-340360" lvl="0" marL="457200" rtl="0" algn="ctr">
              <a:lnSpc>
                <a:spcPct val="90000"/>
              </a:lnSpc>
              <a:spcBef>
                <a:spcPts val="1400"/>
              </a:spcBef>
              <a:spcAft>
                <a:spcPts val="0"/>
              </a:spcAft>
              <a:buSzPts val="1760"/>
              <a:buChar char="•"/>
            </a:pPr>
            <a:r>
              <a:rPr i="0" lang="en-US" sz="1800">
                <a:solidFill>
                  <a:srgbClr val="212121"/>
                </a:solidFill>
                <a:latin typeface="Arial"/>
                <a:ea typeface="Arial"/>
                <a:cs typeface="Arial"/>
                <a:sym typeface="Arial"/>
              </a:rPr>
              <a:t>Logistic Regression Using Default data</a:t>
            </a:r>
            <a:endParaRPr/>
          </a:p>
        </p:txBody>
      </p:sp>
      <p:sp>
        <p:nvSpPr>
          <p:cNvPr id="259" name="Google Shape;259;p30"/>
          <p:cNvSpPr txBox="1"/>
          <p:nvPr>
            <p:ph idx="2" type="body"/>
          </p:nvPr>
        </p:nvSpPr>
        <p:spPr>
          <a:xfrm>
            <a:off x="6267612" y="1322363"/>
            <a:ext cx="4888068" cy="4758397"/>
          </a:xfrm>
          <a:prstGeom prst="rect">
            <a:avLst/>
          </a:prstGeom>
          <a:noFill/>
          <a:ln>
            <a:noFill/>
          </a:ln>
        </p:spPr>
        <p:txBody>
          <a:bodyPr anchorCtr="0" anchor="t" bIns="45700" lIns="91425" spcFirstLastPara="1" rIns="91425" wrap="square" tIns="45700">
            <a:normAutofit/>
          </a:bodyPr>
          <a:lstStyle/>
          <a:p>
            <a:pPr indent="-340360" lvl="0" marL="457200" rtl="0" algn="ctr">
              <a:lnSpc>
                <a:spcPct val="90000"/>
              </a:lnSpc>
              <a:spcBef>
                <a:spcPts val="1400"/>
              </a:spcBef>
              <a:spcAft>
                <a:spcPts val="0"/>
              </a:spcAft>
              <a:buSzPts val="1760"/>
              <a:buChar char="•"/>
            </a:pPr>
            <a:r>
              <a:rPr lang="en-US" sz="1800">
                <a:latin typeface="Arial"/>
                <a:ea typeface="Arial"/>
                <a:cs typeface="Arial"/>
                <a:sym typeface="Arial"/>
              </a:rPr>
              <a:t>Logistic Regression Using Balanced data</a:t>
            </a:r>
            <a:endParaRPr sz="1800">
              <a:latin typeface="Arial"/>
              <a:ea typeface="Arial"/>
              <a:cs typeface="Arial"/>
              <a:sym typeface="Arial"/>
            </a:endParaRPr>
          </a:p>
        </p:txBody>
      </p:sp>
      <p:pic>
        <p:nvPicPr>
          <p:cNvPr id="260" name="Google Shape;260;p30"/>
          <p:cNvPicPr preferRelativeResize="0"/>
          <p:nvPr/>
        </p:nvPicPr>
        <p:blipFill rotWithShape="1">
          <a:blip r:embed="rId3">
            <a:alphaModFix/>
          </a:blip>
          <a:srcRect b="0" l="0" r="0" t="0"/>
          <a:stretch/>
        </p:blipFill>
        <p:spPr>
          <a:xfrm>
            <a:off x="1143000" y="2223919"/>
            <a:ext cx="4754880" cy="3311718"/>
          </a:xfrm>
          <a:prstGeom prst="rect">
            <a:avLst/>
          </a:prstGeom>
          <a:noFill/>
          <a:ln>
            <a:noFill/>
          </a:ln>
        </p:spPr>
      </p:pic>
      <p:pic>
        <p:nvPicPr>
          <p:cNvPr id="261" name="Google Shape;261;p30"/>
          <p:cNvPicPr preferRelativeResize="0"/>
          <p:nvPr/>
        </p:nvPicPr>
        <p:blipFill rotWithShape="1">
          <a:blip r:embed="rId4">
            <a:alphaModFix/>
          </a:blip>
          <a:srcRect b="0" l="0" r="0" t="0"/>
          <a:stretch/>
        </p:blipFill>
        <p:spPr>
          <a:xfrm>
            <a:off x="6096000" y="2223919"/>
            <a:ext cx="4739640" cy="3311718"/>
          </a:xfrm>
          <a:prstGeom prst="rect">
            <a:avLst/>
          </a:prstGeom>
          <a:noFill/>
          <a:ln>
            <a:noFill/>
          </a:ln>
        </p:spPr>
      </p:pic>
      <p:pic>
        <p:nvPicPr>
          <p:cNvPr id="262" name="Google Shape;262;p30"/>
          <p:cNvPicPr preferRelativeResize="0"/>
          <p:nvPr/>
        </p:nvPicPr>
        <p:blipFill rotWithShape="1">
          <a:blip r:embed="rId5">
            <a:alphaModFix/>
          </a:blip>
          <a:srcRect b="0" l="0" r="0" t="0"/>
          <a:stretch/>
        </p:blipFill>
        <p:spPr>
          <a:xfrm>
            <a:off x="10772128" y="278952"/>
            <a:ext cx="1187050" cy="4113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528800" y="451865"/>
            <a:ext cx="9875520" cy="13563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i="0" lang="en-US" sz="2400">
                <a:solidFill>
                  <a:srgbClr val="AB3C19"/>
                </a:solidFill>
                <a:latin typeface="Arial"/>
                <a:ea typeface="Arial"/>
                <a:cs typeface="Arial"/>
                <a:sym typeface="Arial"/>
              </a:rPr>
              <a:t>SVM Model (Support Vector Machine)</a:t>
            </a:r>
            <a:br>
              <a:rPr b="1" i="0" lang="en-US" sz="2400">
                <a:solidFill>
                  <a:srgbClr val="AB3C19"/>
                </a:solidFill>
                <a:latin typeface="Arial"/>
                <a:ea typeface="Arial"/>
                <a:cs typeface="Arial"/>
                <a:sym typeface="Arial"/>
              </a:rPr>
            </a:br>
            <a:br>
              <a:rPr b="1" i="0" lang="en-US" sz="1600">
                <a:solidFill>
                  <a:srgbClr val="AB3C19"/>
                </a:solidFill>
                <a:latin typeface="Arial"/>
                <a:ea typeface="Arial"/>
                <a:cs typeface="Arial"/>
                <a:sym typeface="Arial"/>
              </a:rPr>
            </a:br>
            <a:r>
              <a:rPr b="0" i="0" lang="en-US" sz="1600">
                <a:solidFill>
                  <a:srgbClr val="424242"/>
                </a:solidFill>
                <a:latin typeface="Arial"/>
                <a:ea typeface="Arial"/>
                <a:cs typeface="Arial"/>
                <a:sym typeface="Arial"/>
              </a:rPr>
              <a:t>A support vector machine (SVM) is machine learning algorithm that analyzes data for classification and regression analysis</a:t>
            </a:r>
            <a:endParaRPr b="1" sz="1600">
              <a:solidFill>
                <a:srgbClr val="AB3C19"/>
              </a:solidFill>
              <a:latin typeface="Arial"/>
              <a:ea typeface="Arial"/>
              <a:cs typeface="Arial"/>
              <a:sym typeface="Arial"/>
            </a:endParaRPr>
          </a:p>
        </p:txBody>
      </p:sp>
      <p:sp>
        <p:nvSpPr>
          <p:cNvPr id="268" name="Google Shape;268;p31"/>
          <p:cNvSpPr txBox="1"/>
          <p:nvPr>
            <p:ph idx="1" type="body"/>
          </p:nvPr>
        </p:nvSpPr>
        <p:spPr>
          <a:xfrm>
            <a:off x="673426" y="1868876"/>
            <a:ext cx="4754880" cy="1231924"/>
          </a:xfrm>
          <a:prstGeom prst="rect">
            <a:avLst/>
          </a:prstGeom>
          <a:noFill/>
          <a:ln>
            <a:noFill/>
          </a:ln>
        </p:spPr>
        <p:txBody>
          <a:bodyPr anchorCtr="0" anchor="ctr" bIns="45700" lIns="91425" spcFirstLastPara="1" rIns="91425" wrap="square" tIns="45700">
            <a:normAutofit fontScale="92500" lnSpcReduction="10000"/>
          </a:bodyPr>
          <a:lstStyle/>
          <a:p>
            <a:pPr indent="-228600" lvl="0" marL="457200" rtl="0" algn="ctr">
              <a:lnSpc>
                <a:spcPct val="150000"/>
              </a:lnSpc>
              <a:spcBef>
                <a:spcPts val="0"/>
              </a:spcBef>
              <a:spcAft>
                <a:spcPts val="0"/>
              </a:spcAft>
              <a:buSzPct val="115315"/>
              <a:buNone/>
            </a:pPr>
            <a:r>
              <a:rPr i="0" lang="en-US" sz="1800">
                <a:solidFill>
                  <a:srgbClr val="212121"/>
                </a:solidFill>
                <a:latin typeface="Arial"/>
                <a:ea typeface="Arial"/>
                <a:cs typeface="Arial"/>
                <a:sym typeface="Arial"/>
              </a:rPr>
              <a:t>SVM with default data using TF-IDF</a:t>
            </a:r>
            <a:endParaRPr/>
          </a:p>
          <a:p>
            <a:pPr indent="-228600" lvl="0" marL="457200" rtl="0" algn="ctr">
              <a:lnSpc>
                <a:spcPct val="150000"/>
              </a:lnSpc>
              <a:spcBef>
                <a:spcPts val="0"/>
              </a:spcBef>
              <a:spcAft>
                <a:spcPts val="0"/>
              </a:spcAft>
              <a:buSzPct val="129729"/>
              <a:buNone/>
            </a:pPr>
            <a:r>
              <a:rPr b="0" i="0" lang="en-US" sz="1600">
                <a:solidFill>
                  <a:srgbClr val="212121"/>
                </a:solidFill>
                <a:latin typeface="Arial"/>
                <a:ea typeface="Arial"/>
                <a:cs typeface="Arial"/>
                <a:sym typeface="Arial"/>
              </a:rPr>
              <a:t>Accuracy of Training data =99.55072793448589</a:t>
            </a:r>
            <a:endParaRPr/>
          </a:p>
          <a:p>
            <a:pPr indent="-228600" lvl="0" marL="457200" rtl="0" algn="ctr">
              <a:lnSpc>
                <a:spcPct val="150000"/>
              </a:lnSpc>
              <a:spcBef>
                <a:spcPts val="0"/>
              </a:spcBef>
              <a:spcAft>
                <a:spcPts val="0"/>
              </a:spcAft>
              <a:buSzPct val="129729"/>
              <a:buNone/>
            </a:pPr>
            <a:r>
              <a:rPr b="0" i="0" lang="en-US" sz="1600">
                <a:solidFill>
                  <a:srgbClr val="212121"/>
                </a:solidFill>
                <a:latin typeface="Arial"/>
                <a:ea typeface="Arial"/>
                <a:cs typeface="Arial"/>
                <a:sym typeface="Arial"/>
              </a:rPr>
              <a:t>Accuracy of Test data = 98.08358346802125</a:t>
            </a:r>
            <a:endParaRPr sz="2000">
              <a:latin typeface="Arial"/>
              <a:ea typeface="Arial"/>
              <a:cs typeface="Arial"/>
              <a:sym typeface="Arial"/>
            </a:endParaRPr>
          </a:p>
        </p:txBody>
      </p:sp>
      <p:sp>
        <p:nvSpPr>
          <p:cNvPr id="269" name="Google Shape;269;p31"/>
          <p:cNvSpPr txBox="1"/>
          <p:nvPr>
            <p:ph idx="3" type="body"/>
          </p:nvPr>
        </p:nvSpPr>
        <p:spPr>
          <a:xfrm>
            <a:off x="6468913" y="1839219"/>
            <a:ext cx="4754880" cy="1231924"/>
          </a:xfrm>
          <a:prstGeom prst="rect">
            <a:avLst/>
          </a:prstGeom>
          <a:noFill/>
          <a:ln>
            <a:noFill/>
          </a:ln>
        </p:spPr>
        <p:txBody>
          <a:bodyPr anchorCtr="0" anchor="ctr" bIns="45700" lIns="91425" spcFirstLastPara="1" rIns="91425" wrap="square" tIns="45700">
            <a:normAutofit fontScale="92500" lnSpcReduction="10000"/>
          </a:bodyPr>
          <a:lstStyle/>
          <a:p>
            <a:pPr indent="-228600" lvl="0" marL="457200" rtl="0" algn="ctr">
              <a:lnSpc>
                <a:spcPct val="160000"/>
              </a:lnSpc>
              <a:spcBef>
                <a:spcPts val="0"/>
              </a:spcBef>
              <a:spcAft>
                <a:spcPts val="0"/>
              </a:spcAft>
              <a:buSzPct val="115315"/>
              <a:buNone/>
            </a:pPr>
            <a:r>
              <a:rPr i="0" lang="en-US" sz="1800">
                <a:solidFill>
                  <a:srgbClr val="212121"/>
                </a:solidFill>
                <a:latin typeface="Roboto"/>
                <a:ea typeface="Roboto"/>
                <a:cs typeface="Roboto"/>
                <a:sym typeface="Roboto"/>
              </a:rPr>
              <a:t>SVM with balanced data using TF-IDF</a:t>
            </a:r>
            <a:endParaRPr/>
          </a:p>
          <a:p>
            <a:pPr indent="-228600" lvl="0" marL="457200" rtl="0" algn="ctr">
              <a:lnSpc>
                <a:spcPct val="160000"/>
              </a:lnSpc>
              <a:spcBef>
                <a:spcPts val="0"/>
              </a:spcBef>
              <a:spcAft>
                <a:spcPts val="0"/>
              </a:spcAft>
              <a:buSzPct val="129729"/>
              <a:buNone/>
            </a:pPr>
            <a:r>
              <a:rPr b="0" i="0" lang="en-US" sz="1600">
                <a:solidFill>
                  <a:srgbClr val="212121"/>
                </a:solidFill>
                <a:latin typeface="Arial"/>
                <a:ea typeface="Arial"/>
                <a:cs typeface="Arial"/>
                <a:sym typeface="Arial"/>
              </a:rPr>
              <a:t>Accuracy of Train data = 99.7615937295885</a:t>
            </a:r>
            <a:endParaRPr/>
          </a:p>
          <a:p>
            <a:pPr indent="-228600" lvl="0" marL="457200" rtl="0" algn="ctr">
              <a:lnSpc>
                <a:spcPct val="160000"/>
              </a:lnSpc>
              <a:spcBef>
                <a:spcPts val="0"/>
              </a:spcBef>
              <a:spcAft>
                <a:spcPts val="0"/>
              </a:spcAft>
              <a:buSzPct val="129729"/>
              <a:buNone/>
            </a:pPr>
            <a:r>
              <a:rPr b="0" i="0" lang="en-US" sz="1600">
                <a:solidFill>
                  <a:srgbClr val="212121"/>
                </a:solidFill>
                <a:latin typeface="Arial"/>
                <a:ea typeface="Arial"/>
                <a:cs typeface="Arial"/>
                <a:sym typeface="Arial"/>
              </a:rPr>
              <a:t>Accuracy of Test data = 97.63486579856497</a:t>
            </a:r>
            <a:endParaRPr i="0" sz="1600">
              <a:solidFill>
                <a:srgbClr val="212121"/>
              </a:solidFill>
              <a:latin typeface="Arial"/>
              <a:ea typeface="Arial"/>
              <a:cs typeface="Arial"/>
              <a:sym typeface="Arial"/>
            </a:endParaRPr>
          </a:p>
        </p:txBody>
      </p:sp>
      <p:pic>
        <p:nvPicPr>
          <p:cNvPr id="270" name="Google Shape;270;p31"/>
          <p:cNvPicPr preferRelativeResize="0"/>
          <p:nvPr/>
        </p:nvPicPr>
        <p:blipFill rotWithShape="1">
          <a:blip r:embed="rId3">
            <a:alphaModFix/>
          </a:blip>
          <a:srcRect b="0" l="0" r="0" t="0"/>
          <a:stretch/>
        </p:blipFill>
        <p:spPr>
          <a:xfrm>
            <a:off x="528800" y="3222103"/>
            <a:ext cx="5394028" cy="3221502"/>
          </a:xfrm>
          <a:prstGeom prst="rect">
            <a:avLst/>
          </a:prstGeom>
          <a:noFill/>
          <a:ln>
            <a:noFill/>
          </a:ln>
        </p:spPr>
      </p:pic>
      <p:pic>
        <p:nvPicPr>
          <p:cNvPr id="271" name="Google Shape;271;p31"/>
          <p:cNvPicPr preferRelativeResize="0"/>
          <p:nvPr/>
        </p:nvPicPr>
        <p:blipFill rotWithShape="1">
          <a:blip r:embed="rId4">
            <a:alphaModFix/>
          </a:blip>
          <a:srcRect b="0" l="0" r="0" t="0"/>
          <a:stretch/>
        </p:blipFill>
        <p:spPr>
          <a:xfrm>
            <a:off x="6340774" y="3222103"/>
            <a:ext cx="5518433" cy="3359402"/>
          </a:xfrm>
          <a:prstGeom prst="rect">
            <a:avLst/>
          </a:prstGeom>
          <a:noFill/>
          <a:ln>
            <a:noFill/>
          </a:ln>
        </p:spPr>
      </p:pic>
      <p:pic>
        <p:nvPicPr>
          <p:cNvPr id="272" name="Google Shape;272;p31"/>
          <p:cNvPicPr preferRelativeResize="0"/>
          <p:nvPr/>
        </p:nvPicPr>
        <p:blipFill rotWithShape="1">
          <a:blip r:embed="rId5">
            <a:alphaModFix/>
          </a:blip>
          <a:srcRect b="0" l="0" r="0" t="0"/>
          <a:stretch/>
        </p:blipFill>
        <p:spPr>
          <a:xfrm>
            <a:off x="10772128" y="293020"/>
            <a:ext cx="1187050" cy="4113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2400">
                <a:solidFill>
                  <a:srgbClr val="306786"/>
                </a:solidFill>
                <a:latin typeface="Arial"/>
                <a:ea typeface="Arial"/>
                <a:cs typeface="Arial"/>
                <a:sym typeface="Arial"/>
              </a:rPr>
              <a:t>These are the Confusion Matrix</a:t>
            </a:r>
            <a:br>
              <a:rPr b="1" lang="en-US" sz="2400">
                <a:solidFill>
                  <a:srgbClr val="306786"/>
                </a:solidFill>
                <a:latin typeface="Arial"/>
                <a:ea typeface="Arial"/>
                <a:cs typeface="Arial"/>
                <a:sym typeface="Arial"/>
              </a:rPr>
            </a:br>
            <a:br>
              <a:rPr b="1" lang="en-US" sz="2400">
                <a:solidFill>
                  <a:srgbClr val="306786"/>
                </a:solidFill>
                <a:latin typeface="Arial"/>
                <a:ea typeface="Arial"/>
                <a:cs typeface="Arial"/>
                <a:sym typeface="Arial"/>
              </a:rPr>
            </a:br>
            <a:endParaRPr sz="2400"/>
          </a:p>
        </p:txBody>
      </p:sp>
      <p:sp>
        <p:nvSpPr>
          <p:cNvPr id="278" name="Google Shape;278;p32"/>
          <p:cNvSpPr txBox="1"/>
          <p:nvPr>
            <p:ph idx="1" type="body"/>
          </p:nvPr>
        </p:nvSpPr>
        <p:spPr>
          <a:xfrm>
            <a:off x="1143000" y="1336431"/>
            <a:ext cx="4754880" cy="4744328"/>
          </a:xfrm>
          <a:prstGeom prst="rect">
            <a:avLst/>
          </a:prstGeom>
          <a:noFill/>
          <a:ln>
            <a:noFill/>
          </a:ln>
        </p:spPr>
        <p:txBody>
          <a:bodyPr anchorCtr="0" anchor="t" bIns="45700" lIns="91425" spcFirstLastPara="1" rIns="91425" wrap="square" tIns="45700">
            <a:normAutofit/>
          </a:bodyPr>
          <a:lstStyle/>
          <a:p>
            <a:pPr indent="0" lvl="0" marL="116840" rtl="0" algn="ctr">
              <a:lnSpc>
                <a:spcPct val="90000"/>
              </a:lnSpc>
              <a:spcBef>
                <a:spcPts val="1400"/>
              </a:spcBef>
              <a:spcAft>
                <a:spcPts val="0"/>
              </a:spcAft>
              <a:buSzPts val="1760"/>
              <a:buNone/>
            </a:pPr>
            <a:r>
              <a:rPr i="0" lang="en-US" sz="1800">
                <a:solidFill>
                  <a:srgbClr val="212121"/>
                </a:solidFill>
                <a:latin typeface="Arial"/>
                <a:ea typeface="Arial"/>
                <a:cs typeface="Arial"/>
                <a:sym typeface="Arial"/>
              </a:rPr>
              <a:t>SVM with default data using TF-IDF</a:t>
            </a:r>
            <a:endParaRPr/>
          </a:p>
          <a:p>
            <a:pPr indent="0" lvl="0" marL="116840" rtl="0" algn="l">
              <a:lnSpc>
                <a:spcPct val="90000"/>
              </a:lnSpc>
              <a:spcBef>
                <a:spcPts val="1400"/>
              </a:spcBef>
              <a:spcAft>
                <a:spcPts val="0"/>
              </a:spcAft>
              <a:buSzPts val="1760"/>
              <a:buNone/>
            </a:pPr>
            <a:r>
              <a:t/>
            </a:r>
            <a:endParaRPr/>
          </a:p>
        </p:txBody>
      </p:sp>
      <p:sp>
        <p:nvSpPr>
          <p:cNvPr id="279" name="Google Shape;279;p32"/>
          <p:cNvSpPr txBox="1"/>
          <p:nvPr>
            <p:ph idx="2" type="body"/>
          </p:nvPr>
        </p:nvSpPr>
        <p:spPr>
          <a:xfrm>
            <a:off x="6267612" y="1336431"/>
            <a:ext cx="4754880" cy="4744329"/>
          </a:xfrm>
          <a:prstGeom prst="rect">
            <a:avLst/>
          </a:prstGeom>
          <a:noFill/>
          <a:ln>
            <a:noFill/>
          </a:ln>
        </p:spPr>
        <p:txBody>
          <a:bodyPr anchorCtr="0" anchor="t" bIns="45700" lIns="91425" spcFirstLastPara="1" rIns="91425" wrap="square" tIns="45700">
            <a:normAutofit/>
          </a:bodyPr>
          <a:lstStyle/>
          <a:p>
            <a:pPr indent="0" lvl="0" marL="116840" rtl="0" algn="ctr">
              <a:lnSpc>
                <a:spcPct val="90000"/>
              </a:lnSpc>
              <a:spcBef>
                <a:spcPts val="1400"/>
              </a:spcBef>
              <a:spcAft>
                <a:spcPts val="0"/>
              </a:spcAft>
              <a:buSzPts val="1760"/>
              <a:buNone/>
            </a:pPr>
            <a:r>
              <a:rPr i="0" lang="en-US" sz="1800">
                <a:solidFill>
                  <a:srgbClr val="212121"/>
                </a:solidFill>
                <a:latin typeface="Arial"/>
                <a:ea typeface="Arial"/>
                <a:cs typeface="Arial"/>
                <a:sym typeface="Arial"/>
              </a:rPr>
              <a:t>SVM with balanced data using TF-IDF</a:t>
            </a:r>
            <a:endParaRPr/>
          </a:p>
          <a:p>
            <a:pPr indent="0" lvl="0" marL="116840" rtl="0" algn="l">
              <a:lnSpc>
                <a:spcPct val="90000"/>
              </a:lnSpc>
              <a:spcBef>
                <a:spcPts val="1400"/>
              </a:spcBef>
              <a:spcAft>
                <a:spcPts val="0"/>
              </a:spcAft>
              <a:buSzPts val="1760"/>
              <a:buNone/>
            </a:pPr>
            <a:r>
              <a:t/>
            </a:r>
            <a:endParaRPr/>
          </a:p>
        </p:txBody>
      </p:sp>
      <p:pic>
        <p:nvPicPr>
          <p:cNvPr id="280" name="Google Shape;280;p32"/>
          <p:cNvPicPr preferRelativeResize="0"/>
          <p:nvPr/>
        </p:nvPicPr>
        <p:blipFill rotWithShape="1">
          <a:blip r:embed="rId3">
            <a:alphaModFix/>
          </a:blip>
          <a:srcRect b="0" l="0" r="0" t="0"/>
          <a:stretch/>
        </p:blipFill>
        <p:spPr>
          <a:xfrm>
            <a:off x="1169508" y="2279524"/>
            <a:ext cx="4926492" cy="3502297"/>
          </a:xfrm>
          <a:prstGeom prst="rect">
            <a:avLst/>
          </a:prstGeom>
          <a:noFill/>
          <a:ln>
            <a:noFill/>
          </a:ln>
        </p:spPr>
      </p:pic>
      <p:pic>
        <p:nvPicPr>
          <p:cNvPr id="281" name="Google Shape;281;p32"/>
          <p:cNvPicPr preferRelativeResize="0"/>
          <p:nvPr/>
        </p:nvPicPr>
        <p:blipFill rotWithShape="1">
          <a:blip r:embed="rId4">
            <a:alphaModFix/>
          </a:blip>
          <a:srcRect b="0" l="0" r="0" t="0"/>
          <a:stretch/>
        </p:blipFill>
        <p:spPr>
          <a:xfrm>
            <a:off x="6682628" y="2279523"/>
            <a:ext cx="4709596" cy="3488229"/>
          </a:xfrm>
          <a:prstGeom prst="rect">
            <a:avLst/>
          </a:prstGeom>
          <a:noFill/>
          <a:ln>
            <a:noFill/>
          </a:ln>
        </p:spPr>
      </p:pic>
      <p:pic>
        <p:nvPicPr>
          <p:cNvPr id="282" name="Google Shape;282;p32"/>
          <p:cNvPicPr preferRelativeResize="0"/>
          <p:nvPr/>
        </p:nvPicPr>
        <p:blipFill rotWithShape="1">
          <a:blip r:embed="rId5">
            <a:alphaModFix/>
          </a:blip>
          <a:srcRect b="0" l="0" r="0" t="0"/>
          <a:stretch/>
        </p:blipFill>
        <p:spPr>
          <a:xfrm>
            <a:off x="10772128" y="278952"/>
            <a:ext cx="1187050" cy="4113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522514" y="479939"/>
            <a:ext cx="11366797" cy="13563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br>
              <a:rPr b="1" i="0" lang="en-US" sz="2800">
                <a:solidFill>
                  <a:srgbClr val="AB3C19"/>
                </a:solidFill>
                <a:latin typeface="Arial"/>
                <a:ea typeface="Arial"/>
                <a:cs typeface="Arial"/>
                <a:sym typeface="Arial"/>
              </a:rPr>
            </a:br>
            <a:r>
              <a:rPr b="1" i="0" lang="en-US" sz="2800">
                <a:solidFill>
                  <a:srgbClr val="AB3C19"/>
                </a:solidFill>
                <a:latin typeface="Arial"/>
                <a:ea typeface="Arial"/>
                <a:cs typeface="Arial"/>
                <a:sym typeface="Arial"/>
              </a:rPr>
              <a:t>Naive Bayes Model</a:t>
            </a:r>
            <a:br>
              <a:rPr b="1" i="0" lang="en-US" sz="2800">
                <a:solidFill>
                  <a:srgbClr val="AB3C19"/>
                </a:solidFill>
                <a:latin typeface="Arial"/>
                <a:ea typeface="Arial"/>
                <a:cs typeface="Arial"/>
                <a:sym typeface="Arial"/>
              </a:rPr>
            </a:br>
            <a:br>
              <a:rPr b="1" i="0" lang="en-US" sz="2800">
                <a:solidFill>
                  <a:srgbClr val="AB3C19"/>
                </a:solidFill>
                <a:latin typeface="Arial"/>
                <a:ea typeface="Arial"/>
                <a:cs typeface="Arial"/>
                <a:sym typeface="Arial"/>
              </a:rPr>
            </a:br>
            <a:r>
              <a:rPr b="0" i="0" lang="en-US" sz="1600">
                <a:solidFill>
                  <a:srgbClr val="424242"/>
                </a:solidFill>
                <a:latin typeface="Arial"/>
                <a:ea typeface="Arial"/>
                <a:cs typeface="Arial"/>
                <a:sym typeface="Arial"/>
              </a:rPr>
              <a:t>A naive Bayes classifier is an algorithm that uses Bayes' theorem to classify objects. Naive Bayes classifiers assume strong, or naive, independence between attributes of data points. Popular uses of naive Bayes classifiers include spam filters, text analysis and medical diagnosis</a:t>
            </a:r>
            <a:r>
              <a:rPr b="0" i="0" lang="en-US" sz="1400">
                <a:solidFill>
                  <a:srgbClr val="424242"/>
                </a:solidFill>
                <a:latin typeface="Verdana"/>
                <a:ea typeface="Verdana"/>
                <a:cs typeface="Verdana"/>
                <a:sym typeface="Verdana"/>
              </a:rPr>
              <a:t>.</a:t>
            </a:r>
            <a:br>
              <a:rPr b="1" i="0" lang="en-US" sz="2800">
                <a:solidFill>
                  <a:srgbClr val="AB3C19"/>
                </a:solidFill>
                <a:latin typeface="Arial"/>
                <a:ea typeface="Arial"/>
                <a:cs typeface="Arial"/>
                <a:sym typeface="Arial"/>
              </a:rPr>
            </a:br>
            <a:endParaRPr b="1" sz="2800">
              <a:solidFill>
                <a:srgbClr val="AB3C19"/>
              </a:solidFill>
              <a:latin typeface="Arial"/>
              <a:ea typeface="Arial"/>
              <a:cs typeface="Arial"/>
              <a:sym typeface="Arial"/>
            </a:endParaRPr>
          </a:p>
        </p:txBody>
      </p:sp>
      <p:sp>
        <p:nvSpPr>
          <p:cNvPr id="288" name="Google Shape;288;p33"/>
          <p:cNvSpPr txBox="1"/>
          <p:nvPr>
            <p:ph idx="1" type="body"/>
          </p:nvPr>
        </p:nvSpPr>
        <p:spPr>
          <a:xfrm>
            <a:off x="649533" y="1977592"/>
            <a:ext cx="4971106" cy="1105126"/>
          </a:xfrm>
          <a:prstGeom prst="rect">
            <a:avLst/>
          </a:prstGeom>
          <a:noFill/>
          <a:ln>
            <a:noFill/>
          </a:ln>
        </p:spPr>
        <p:txBody>
          <a:bodyPr anchorCtr="0" anchor="ctr" bIns="45700" lIns="91425" spcFirstLastPara="1" rIns="91425" wrap="square" tIns="45700">
            <a:normAutofit fontScale="85000" lnSpcReduction="20000"/>
          </a:bodyPr>
          <a:lstStyle/>
          <a:p>
            <a:pPr indent="-228600" lvl="0" marL="457200" rtl="0" algn="ctr">
              <a:lnSpc>
                <a:spcPct val="150000"/>
              </a:lnSpc>
              <a:spcBef>
                <a:spcPts val="0"/>
              </a:spcBef>
              <a:spcAft>
                <a:spcPts val="0"/>
              </a:spcAft>
              <a:buSzPct val="141176"/>
              <a:buNone/>
            </a:pPr>
            <a:r>
              <a:rPr i="0" lang="en-US" sz="1600">
                <a:solidFill>
                  <a:srgbClr val="212121"/>
                </a:solidFill>
                <a:latin typeface="Arial"/>
                <a:ea typeface="Arial"/>
                <a:cs typeface="Arial"/>
                <a:sym typeface="Arial"/>
              </a:rPr>
              <a:t>Multinomial Navie Bayes model with default data</a:t>
            </a:r>
            <a:endParaRPr/>
          </a:p>
          <a:p>
            <a:pPr indent="-228600" lvl="0" marL="457200" rtl="0" algn="ctr">
              <a:lnSpc>
                <a:spcPct val="150000"/>
              </a:lnSpc>
              <a:spcBef>
                <a:spcPts val="0"/>
              </a:spcBef>
              <a:spcAft>
                <a:spcPts val="0"/>
              </a:spcAft>
              <a:buSzPct val="141176"/>
              <a:buNone/>
            </a:pPr>
            <a:r>
              <a:rPr b="0" i="0" lang="en-US" sz="1600">
                <a:solidFill>
                  <a:srgbClr val="212121"/>
                </a:solidFill>
                <a:latin typeface="Arial"/>
                <a:ea typeface="Arial"/>
                <a:cs typeface="Arial"/>
                <a:sym typeface="Arial"/>
              </a:rPr>
              <a:t>Accuracy of Training data=94.91583257506825 </a:t>
            </a:r>
            <a:endParaRPr/>
          </a:p>
          <a:p>
            <a:pPr indent="-228600" lvl="0" marL="457200" rtl="0" algn="ctr">
              <a:lnSpc>
                <a:spcPct val="150000"/>
              </a:lnSpc>
              <a:spcBef>
                <a:spcPts val="0"/>
              </a:spcBef>
              <a:spcAft>
                <a:spcPts val="0"/>
              </a:spcAft>
              <a:buSzPct val="141176"/>
              <a:buNone/>
            </a:pPr>
            <a:r>
              <a:rPr b="0" i="0" lang="en-US" sz="1600">
                <a:solidFill>
                  <a:srgbClr val="212121"/>
                </a:solidFill>
                <a:latin typeface="Arial"/>
                <a:ea typeface="Arial"/>
                <a:cs typeface="Arial"/>
                <a:sym typeface="Arial"/>
              </a:rPr>
              <a:t>Accuracy of Test data=94.1353036250288</a:t>
            </a:r>
            <a:endParaRPr b="0" i="0" sz="1600">
              <a:solidFill>
                <a:srgbClr val="212121"/>
              </a:solidFill>
              <a:latin typeface="Arial"/>
              <a:ea typeface="Arial"/>
              <a:cs typeface="Arial"/>
              <a:sym typeface="Arial"/>
            </a:endParaRPr>
          </a:p>
        </p:txBody>
      </p:sp>
      <p:sp>
        <p:nvSpPr>
          <p:cNvPr id="289" name="Google Shape;289;p33"/>
          <p:cNvSpPr txBox="1"/>
          <p:nvPr>
            <p:ph idx="3" type="body"/>
          </p:nvPr>
        </p:nvSpPr>
        <p:spPr>
          <a:xfrm>
            <a:off x="5795277" y="2142745"/>
            <a:ext cx="5570376" cy="924298"/>
          </a:xfrm>
          <a:prstGeom prst="rect">
            <a:avLst/>
          </a:prstGeom>
          <a:noFill/>
          <a:ln>
            <a:noFill/>
          </a:ln>
        </p:spPr>
        <p:txBody>
          <a:bodyPr anchorCtr="0" anchor="ctr" bIns="45700" lIns="91425" spcFirstLastPara="1" rIns="91425" wrap="square" tIns="45700">
            <a:normAutofit fontScale="85000" lnSpcReduction="20000"/>
          </a:bodyPr>
          <a:lstStyle/>
          <a:p>
            <a:pPr indent="-228600" lvl="0" marL="457200" rtl="0" algn="ctr">
              <a:lnSpc>
                <a:spcPct val="150000"/>
              </a:lnSpc>
              <a:spcBef>
                <a:spcPts val="0"/>
              </a:spcBef>
              <a:spcAft>
                <a:spcPts val="0"/>
              </a:spcAft>
              <a:buSzPct val="132871"/>
              <a:buNone/>
            </a:pPr>
            <a:r>
              <a:rPr i="0" lang="en-US" sz="1700">
                <a:solidFill>
                  <a:srgbClr val="212121"/>
                </a:solidFill>
                <a:latin typeface="Arial"/>
                <a:ea typeface="Arial"/>
                <a:cs typeface="Arial"/>
                <a:sym typeface="Arial"/>
              </a:rPr>
              <a:t>Multinomial Navie Bayes model with balanced data</a:t>
            </a:r>
            <a:endParaRPr/>
          </a:p>
          <a:p>
            <a:pPr indent="-228600" lvl="0" marL="457200" rtl="0" algn="ctr">
              <a:lnSpc>
                <a:spcPct val="150000"/>
              </a:lnSpc>
              <a:spcBef>
                <a:spcPts val="0"/>
              </a:spcBef>
              <a:spcAft>
                <a:spcPts val="0"/>
              </a:spcAft>
              <a:buSzPct val="132871"/>
              <a:buNone/>
            </a:pPr>
            <a:r>
              <a:rPr b="0" i="0" lang="en-US" sz="1700">
                <a:solidFill>
                  <a:srgbClr val="212121"/>
                </a:solidFill>
                <a:latin typeface="Arial"/>
                <a:ea typeface="Arial"/>
                <a:cs typeface="Arial"/>
                <a:sym typeface="Arial"/>
              </a:rPr>
              <a:t>Accuracy of Training data =92.73677335075115 </a:t>
            </a:r>
            <a:endParaRPr/>
          </a:p>
          <a:p>
            <a:pPr indent="-228600" lvl="0" marL="457200" rtl="0" algn="ctr">
              <a:lnSpc>
                <a:spcPct val="150000"/>
              </a:lnSpc>
              <a:spcBef>
                <a:spcPts val="0"/>
              </a:spcBef>
              <a:spcAft>
                <a:spcPts val="0"/>
              </a:spcAft>
              <a:buSzPct val="132871"/>
              <a:buNone/>
            </a:pPr>
            <a:r>
              <a:rPr b="0" i="0" lang="en-US" sz="1700">
                <a:solidFill>
                  <a:srgbClr val="212121"/>
                </a:solidFill>
                <a:latin typeface="Arial"/>
                <a:ea typeface="Arial"/>
                <a:cs typeface="Arial"/>
                <a:sym typeface="Arial"/>
              </a:rPr>
              <a:t>Accuracy of test data= 73.438745681637</a:t>
            </a:r>
            <a:endParaRPr/>
          </a:p>
          <a:p>
            <a:pPr indent="-228600" lvl="0" marL="457200" rtl="0" algn="ctr">
              <a:lnSpc>
                <a:spcPct val="90000"/>
              </a:lnSpc>
              <a:spcBef>
                <a:spcPts val="0"/>
              </a:spcBef>
              <a:spcAft>
                <a:spcPts val="0"/>
              </a:spcAft>
              <a:buSzPct val="125490"/>
              <a:buNone/>
            </a:pPr>
            <a:r>
              <a:t/>
            </a:r>
            <a:endParaRPr sz="1800">
              <a:solidFill>
                <a:srgbClr val="212121"/>
              </a:solidFill>
              <a:latin typeface="Arial"/>
              <a:ea typeface="Arial"/>
              <a:cs typeface="Arial"/>
              <a:sym typeface="Arial"/>
            </a:endParaRPr>
          </a:p>
        </p:txBody>
      </p:sp>
      <p:pic>
        <p:nvPicPr>
          <p:cNvPr id="290" name="Google Shape;290;p33"/>
          <p:cNvPicPr preferRelativeResize="0"/>
          <p:nvPr/>
        </p:nvPicPr>
        <p:blipFill rotWithShape="1">
          <a:blip r:embed="rId3">
            <a:alphaModFix/>
          </a:blip>
          <a:srcRect b="0" l="0" r="0" t="0"/>
          <a:stretch/>
        </p:blipFill>
        <p:spPr>
          <a:xfrm>
            <a:off x="522514" y="3208335"/>
            <a:ext cx="5495731" cy="3326330"/>
          </a:xfrm>
          <a:prstGeom prst="rect">
            <a:avLst/>
          </a:prstGeom>
          <a:noFill/>
          <a:ln>
            <a:noFill/>
          </a:ln>
        </p:spPr>
      </p:pic>
      <p:pic>
        <p:nvPicPr>
          <p:cNvPr id="291" name="Google Shape;291;p33"/>
          <p:cNvPicPr preferRelativeResize="0"/>
          <p:nvPr/>
        </p:nvPicPr>
        <p:blipFill rotWithShape="1">
          <a:blip r:embed="rId4">
            <a:alphaModFix/>
          </a:blip>
          <a:srcRect b="0" l="0" r="0" t="0"/>
          <a:stretch/>
        </p:blipFill>
        <p:spPr>
          <a:xfrm>
            <a:off x="6018245" y="3208336"/>
            <a:ext cx="5871066" cy="3326329"/>
          </a:xfrm>
          <a:prstGeom prst="rect">
            <a:avLst/>
          </a:prstGeom>
          <a:noFill/>
          <a:ln>
            <a:noFill/>
          </a:ln>
        </p:spPr>
      </p:pic>
      <p:pic>
        <p:nvPicPr>
          <p:cNvPr id="292" name="Google Shape;292;p33"/>
          <p:cNvPicPr preferRelativeResize="0"/>
          <p:nvPr/>
        </p:nvPicPr>
        <p:blipFill rotWithShape="1">
          <a:blip r:embed="rId5">
            <a:alphaModFix/>
          </a:blip>
          <a:srcRect b="0" l="0" r="0" t="0"/>
          <a:stretch/>
        </p:blipFill>
        <p:spPr>
          <a:xfrm>
            <a:off x="10772128" y="278952"/>
            <a:ext cx="1187050" cy="4113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2800">
                <a:solidFill>
                  <a:srgbClr val="306786"/>
                </a:solidFill>
                <a:latin typeface="Arial"/>
                <a:ea typeface="Arial"/>
                <a:cs typeface="Arial"/>
                <a:sym typeface="Arial"/>
              </a:rPr>
              <a:t>These are the Confusion Matrix </a:t>
            </a:r>
            <a:br>
              <a:rPr b="1" lang="en-US" sz="2800">
                <a:solidFill>
                  <a:srgbClr val="306786"/>
                </a:solidFill>
                <a:latin typeface="Arial"/>
                <a:ea typeface="Arial"/>
                <a:cs typeface="Arial"/>
                <a:sym typeface="Arial"/>
              </a:rPr>
            </a:br>
            <a:endParaRPr b="1" sz="2800">
              <a:solidFill>
                <a:srgbClr val="306786"/>
              </a:solidFill>
              <a:latin typeface="Arial"/>
              <a:ea typeface="Arial"/>
              <a:cs typeface="Arial"/>
              <a:sym typeface="Arial"/>
            </a:endParaRPr>
          </a:p>
        </p:txBody>
      </p:sp>
      <p:sp>
        <p:nvSpPr>
          <p:cNvPr id="298" name="Google Shape;298;p34"/>
          <p:cNvSpPr txBox="1"/>
          <p:nvPr>
            <p:ph idx="1" type="body"/>
          </p:nvPr>
        </p:nvSpPr>
        <p:spPr>
          <a:xfrm>
            <a:off x="1280160" y="1772529"/>
            <a:ext cx="4617720" cy="4308230"/>
          </a:xfrm>
          <a:prstGeom prst="rect">
            <a:avLst/>
          </a:prstGeom>
          <a:noFill/>
          <a:ln>
            <a:noFill/>
          </a:ln>
        </p:spPr>
        <p:txBody>
          <a:bodyPr anchorCtr="0" anchor="t" bIns="45700" lIns="91425" spcFirstLastPara="1" rIns="91425" wrap="square" tIns="45700">
            <a:normAutofit/>
          </a:bodyPr>
          <a:lstStyle/>
          <a:p>
            <a:pPr indent="0" lvl="0" marL="116840" rtl="0" algn="ctr">
              <a:lnSpc>
                <a:spcPct val="90000"/>
              </a:lnSpc>
              <a:spcBef>
                <a:spcPts val="1400"/>
              </a:spcBef>
              <a:spcAft>
                <a:spcPts val="0"/>
              </a:spcAft>
              <a:buSzPts val="1760"/>
              <a:buNone/>
            </a:pPr>
            <a:r>
              <a:rPr i="0" lang="en-US" sz="1800">
                <a:solidFill>
                  <a:srgbClr val="212121"/>
                </a:solidFill>
                <a:latin typeface="Arial"/>
                <a:ea typeface="Arial"/>
                <a:cs typeface="Arial"/>
                <a:sym typeface="Arial"/>
              </a:rPr>
              <a:t>Multinomial Navie Bayes model with default data</a:t>
            </a:r>
            <a:endParaRPr/>
          </a:p>
          <a:p>
            <a:pPr indent="0" lvl="0" marL="116840" rtl="0" algn="l">
              <a:lnSpc>
                <a:spcPct val="90000"/>
              </a:lnSpc>
              <a:spcBef>
                <a:spcPts val="1400"/>
              </a:spcBef>
              <a:spcAft>
                <a:spcPts val="0"/>
              </a:spcAft>
              <a:buSzPts val="1760"/>
              <a:buNone/>
            </a:pPr>
            <a:r>
              <a:t/>
            </a:r>
            <a:endParaRPr/>
          </a:p>
        </p:txBody>
      </p:sp>
      <p:sp>
        <p:nvSpPr>
          <p:cNvPr id="299" name="Google Shape;299;p34"/>
          <p:cNvSpPr txBox="1"/>
          <p:nvPr>
            <p:ph idx="2" type="body"/>
          </p:nvPr>
        </p:nvSpPr>
        <p:spPr>
          <a:xfrm>
            <a:off x="6267612" y="1772529"/>
            <a:ext cx="4754880" cy="4308231"/>
          </a:xfrm>
          <a:prstGeom prst="rect">
            <a:avLst/>
          </a:prstGeom>
          <a:noFill/>
          <a:ln>
            <a:noFill/>
          </a:ln>
        </p:spPr>
        <p:txBody>
          <a:bodyPr anchorCtr="0" anchor="t" bIns="45700" lIns="91425" spcFirstLastPara="1" rIns="91425" wrap="square" tIns="45700">
            <a:normAutofit/>
          </a:bodyPr>
          <a:lstStyle/>
          <a:p>
            <a:pPr indent="0" lvl="0" marL="116840" rtl="0" algn="ctr">
              <a:lnSpc>
                <a:spcPct val="90000"/>
              </a:lnSpc>
              <a:spcBef>
                <a:spcPts val="1400"/>
              </a:spcBef>
              <a:spcAft>
                <a:spcPts val="0"/>
              </a:spcAft>
              <a:buSzPts val="1760"/>
              <a:buNone/>
            </a:pPr>
            <a:r>
              <a:rPr i="0" lang="en-US" sz="1800">
                <a:solidFill>
                  <a:srgbClr val="212121"/>
                </a:solidFill>
                <a:latin typeface="Arial"/>
                <a:ea typeface="Arial"/>
                <a:cs typeface="Arial"/>
                <a:sym typeface="Arial"/>
              </a:rPr>
              <a:t>Multinomial Navie Bayes model with balanced data</a:t>
            </a:r>
            <a:endParaRPr/>
          </a:p>
          <a:p>
            <a:pPr indent="0" lvl="0" marL="116840" rtl="0" algn="l">
              <a:lnSpc>
                <a:spcPct val="90000"/>
              </a:lnSpc>
              <a:spcBef>
                <a:spcPts val="1400"/>
              </a:spcBef>
              <a:spcAft>
                <a:spcPts val="0"/>
              </a:spcAft>
              <a:buSzPts val="1760"/>
              <a:buNone/>
            </a:pPr>
            <a:r>
              <a:t/>
            </a:r>
            <a:endParaRPr/>
          </a:p>
        </p:txBody>
      </p:sp>
      <p:pic>
        <p:nvPicPr>
          <p:cNvPr id="300" name="Google Shape;300;p34"/>
          <p:cNvPicPr preferRelativeResize="0"/>
          <p:nvPr/>
        </p:nvPicPr>
        <p:blipFill rotWithShape="1">
          <a:blip r:embed="rId3">
            <a:alphaModFix/>
          </a:blip>
          <a:srcRect b="0" l="0" r="0" t="0"/>
          <a:stretch/>
        </p:blipFill>
        <p:spPr>
          <a:xfrm>
            <a:off x="1280159" y="2726325"/>
            <a:ext cx="4617719" cy="3354433"/>
          </a:xfrm>
          <a:prstGeom prst="rect">
            <a:avLst/>
          </a:prstGeom>
          <a:noFill/>
          <a:ln>
            <a:noFill/>
          </a:ln>
        </p:spPr>
      </p:pic>
      <p:pic>
        <p:nvPicPr>
          <p:cNvPr id="301" name="Google Shape;301;p34"/>
          <p:cNvPicPr preferRelativeResize="0"/>
          <p:nvPr/>
        </p:nvPicPr>
        <p:blipFill rotWithShape="1">
          <a:blip r:embed="rId4">
            <a:alphaModFix/>
          </a:blip>
          <a:srcRect b="0" l="0" r="0" t="0"/>
          <a:stretch/>
        </p:blipFill>
        <p:spPr>
          <a:xfrm>
            <a:off x="6267612" y="2726325"/>
            <a:ext cx="4644228" cy="3354433"/>
          </a:xfrm>
          <a:prstGeom prst="rect">
            <a:avLst/>
          </a:prstGeom>
          <a:noFill/>
          <a:ln>
            <a:noFill/>
          </a:ln>
        </p:spPr>
      </p:pic>
      <p:pic>
        <p:nvPicPr>
          <p:cNvPr id="302" name="Google Shape;302;p34"/>
          <p:cNvPicPr preferRelativeResize="0"/>
          <p:nvPr/>
        </p:nvPicPr>
        <p:blipFill rotWithShape="1">
          <a:blip r:embed="rId5">
            <a:alphaModFix/>
          </a:blip>
          <a:srcRect b="0" l="0" r="0" t="0"/>
          <a:stretch/>
        </p:blipFill>
        <p:spPr>
          <a:xfrm>
            <a:off x="10772128" y="278952"/>
            <a:ext cx="1187050" cy="41135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1143000" y="447172"/>
            <a:ext cx="9875520" cy="56147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2800">
                <a:solidFill>
                  <a:srgbClr val="AB3C19"/>
                </a:solidFill>
                <a:latin typeface="Arial"/>
                <a:ea typeface="Arial"/>
                <a:cs typeface="Arial"/>
                <a:sym typeface="Arial"/>
              </a:rPr>
              <a:t>Model Summary</a:t>
            </a:r>
            <a:endParaRPr b="1" sz="2800">
              <a:solidFill>
                <a:srgbClr val="AB3C19"/>
              </a:solidFill>
              <a:latin typeface="Arial"/>
              <a:ea typeface="Arial"/>
              <a:cs typeface="Arial"/>
              <a:sym typeface="Arial"/>
            </a:endParaRPr>
          </a:p>
        </p:txBody>
      </p:sp>
      <p:sp>
        <p:nvSpPr>
          <p:cNvPr id="308" name="Google Shape;308;p35"/>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400"/>
              </a:spcBef>
              <a:spcAft>
                <a:spcPts val="0"/>
              </a:spcAft>
              <a:buSzPts val="1440"/>
              <a:buNone/>
            </a:pPr>
            <a:r>
              <a:t/>
            </a:r>
            <a:endParaRPr/>
          </a:p>
        </p:txBody>
      </p:sp>
      <p:pic>
        <p:nvPicPr>
          <p:cNvPr id="309" name="Google Shape;309;p35"/>
          <p:cNvPicPr preferRelativeResize="0"/>
          <p:nvPr/>
        </p:nvPicPr>
        <p:blipFill rotWithShape="1">
          <a:blip r:embed="rId3">
            <a:alphaModFix/>
          </a:blip>
          <a:srcRect b="0" l="0" r="0" t="0"/>
          <a:stretch/>
        </p:blipFill>
        <p:spPr>
          <a:xfrm>
            <a:off x="1026406" y="1008644"/>
            <a:ext cx="10106058" cy="5570404"/>
          </a:xfrm>
          <a:prstGeom prst="rect">
            <a:avLst/>
          </a:prstGeom>
          <a:noFill/>
          <a:ln>
            <a:noFill/>
          </a:ln>
        </p:spPr>
      </p:pic>
      <p:pic>
        <p:nvPicPr>
          <p:cNvPr id="310" name="Google Shape;310;p35"/>
          <p:cNvPicPr preferRelativeResize="0"/>
          <p:nvPr/>
        </p:nvPicPr>
        <p:blipFill rotWithShape="1">
          <a:blip r:embed="rId4">
            <a:alphaModFix/>
          </a:blip>
          <a:srcRect b="0" l="0" r="0" t="0"/>
          <a:stretch/>
        </p:blipFill>
        <p:spPr>
          <a:xfrm>
            <a:off x="10772128" y="278952"/>
            <a:ext cx="1187050" cy="4113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1143000" y="690311"/>
            <a:ext cx="9875520" cy="6593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3200">
                <a:solidFill>
                  <a:srgbClr val="AB3C19"/>
                </a:solidFill>
                <a:latin typeface="Arial"/>
                <a:ea typeface="Arial"/>
                <a:cs typeface="Arial"/>
                <a:sym typeface="Arial"/>
              </a:rPr>
              <a:t>Model Accuracy</a:t>
            </a:r>
            <a:endParaRPr sz="3200">
              <a:solidFill>
                <a:srgbClr val="AB3C19"/>
              </a:solidFill>
              <a:latin typeface="Arial"/>
              <a:ea typeface="Arial"/>
              <a:cs typeface="Arial"/>
              <a:sym typeface="Arial"/>
            </a:endParaRPr>
          </a:p>
        </p:txBody>
      </p:sp>
      <p:pic>
        <p:nvPicPr>
          <p:cNvPr id="316" name="Google Shape;316;p36"/>
          <p:cNvPicPr preferRelativeResize="0"/>
          <p:nvPr/>
        </p:nvPicPr>
        <p:blipFill rotWithShape="1">
          <a:blip r:embed="rId3">
            <a:alphaModFix/>
          </a:blip>
          <a:srcRect b="0" l="0" r="0" t="0"/>
          <a:stretch/>
        </p:blipFill>
        <p:spPr>
          <a:xfrm>
            <a:off x="417078" y="1800248"/>
            <a:ext cx="11327364" cy="4376058"/>
          </a:xfrm>
          <a:prstGeom prst="rect">
            <a:avLst/>
          </a:prstGeom>
          <a:noFill/>
          <a:ln>
            <a:noFill/>
          </a:ln>
        </p:spPr>
      </p:pic>
      <p:pic>
        <p:nvPicPr>
          <p:cNvPr id="317" name="Google Shape;317;p36"/>
          <p:cNvPicPr preferRelativeResize="0"/>
          <p:nvPr/>
        </p:nvPicPr>
        <p:blipFill rotWithShape="1">
          <a:blip r:embed="rId4">
            <a:alphaModFix/>
          </a:blip>
          <a:srcRect b="0" l="0" r="0" t="0"/>
          <a:stretch/>
        </p:blipFill>
        <p:spPr>
          <a:xfrm>
            <a:off x="10772128" y="278952"/>
            <a:ext cx="1187050" cy="4113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cxnSp>
        <p:nvCxnSpPr>
          <p:cNvPr id="322" name="Google Shape;322;p37"/>
          <p:cNvCxnSpPr/>
          <p:nvPr/>
        </p:nvCxnSpPr>
        <p:spPr>
          <a:xfrm rot="10800000">
            <a:off x="7814132"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323" name="Google Shape;323;p37"/>
          <p:cNvSpPr/>
          <p:nvPr/>
        </p:nvSpPr>
        <p:spPr>
          <a:xfrm>
            <a:off x="1903099" y="484632"/>
            <a:ext cx="5590200" cy="588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4" name="Google Shape;324;p37"/>
          <p:cNvSpPr txBox="1"/>
          <p:nvPr/>
        </p:nvSpPr>
        <p:spPr>
          <a:xfrm>
            <a:off x="2266572" y="977900"/>
            <a:ext cx="4904700" cy="3327600"/>
          </a:xfrm>
          <a:prstGeom prst="rect">
            <a:avLst/>
          </a:prstGeom>
          <a:noFill/>
          <a:ln>
            <a:noFill/>
          </a:ln>
        </p:spPr>
        <p:txBody>
          <a:bodyPr anchorCtr="0" anchor="b" bIns="45700" lIns="91425" spcFirstLastPara="1" rIns="91425" wrap="square" tIns="45700">
            <a:normAutofit/>
          </a:bodyPr>
          <a:lstStyle/>
          <a:p>
            <a:pPr indent="0" lvl="0" marL="0" marR="0" rtl="0" algn="r">
              <a:lnSpc>
                <a:spcPct val="80000"/>
              </a:lnSpc>
              <a:spcBef>
                <a:spcPts val="0"/>
              </a:spcBef>
              <a:spcAft>
                <a:spcPts val="600"/>
              </a:spcAft>
              <a:buClr>
                <a:srgbClr val="000000"/>
              </a:buClr>
              <a:buSzPts val="4700"/>
              <a:buFont typeface="Arial"/>
              <a:buNone/>
            </a:pPr>
            <a:r>
              <a:rPr b="1" i="0" lang="en-US" sz="4700" u="none" cap="none" strike="noStrike">
                <a:solidFill>
                  <a:srgbClr val="0C0C0C"/>
                </a:solidFill>
                <a:latin typeface="Twentieth Century"/>
                <a:ea typeface="Twentieth Century"/>
                <a:cs typeface="Twentieth Century"/>
                <a:sym typeface="Twentieth Century"/>
              </a:rPr>
              <a:t>DEPLOYMENT USING STREAMLIT</a:t>
            </a:r>
            <a:endParaRPr b="0" i="0" sz="4700" u="none" cap="none" strike="noStrike">
              <a:solidFill>
                <a:srgbClr val="0C0C0C"/>
              </a:solidFill>
              <a:latin typeface="Twentieth Century"/>
              <a:ea typeface="Twentieth Century"/>
              <a:cs typeface="Twentieth Century"/>
              <a:sym typeface="Twentieth Century"/>
            </a:endParaRPr>
          </a:p>
        </p:txBody>
      </p:sp>
      <p:cxnSp>
        <p:nvCxnSpPr>
          <p:cNvPr id="325" name="Google Shape;325;p37"/>
          <p:cNvCxnSpPr/>
          <p:nvPr/>
        </p:nvCxnSpPr>
        <p:spPr>
          <a:xfrm>
            <a:off x="3143010" y="4476657"/>
            <a:ext cx="4028100" cy="0"/>
          </a:xfrm>
          <a:prstGeom prst="straightConnector1">
            <a:avLst/>
          </a:prstGeom>
          <a:noFill/>
          <a:ln cap="flat" cmpd="sng" w="19050">
            <a:solidFill>
              <a:srgbClr val="1482AB"/>
            </a:solidFill>
            <a:prstDash val="solid"/>
            <a:round/>
            <a:headEnd len="sm" w="sm" type="none"/>
            <a:tailEnd len="sm" w="sm" type="none"/>
          </a:ln>
        </p:spPr>
      </p:cxnSp>
      <p:sp>
        <p:nvSpPr>
          <p:cNvPr id="326" name="Google Shape;326;p37"/>
          <p:cNvSpPr/>
          <p:nvPr/>
        </p:nvSpPr>
        <p:spPr>
          <a:xfrm>
            <a:off x="7613902" y="484632"/>
            <a:ext cx="2688300" cy="5880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27" name="Google Shape;327;p37"/>
          <p:cNvPicPr preferRelativeResize="0"/>
          <p:nvPr/>
        </p:nvPicPr>
        <p:blipFill rotWithShape="1">
          <a:blip r:embed="rId3">
            <a:alphaModFix/>
          </a:blip>
          <a:srcRect b="0" l="0" r="0" t="0"/>
          <a:stretch/>
        </p:blipFill>
        <p:spPr>
          <a:xfrm>
            <a:off x="10772127" y="278952"/>
            <a:ext cx="1187050" cy="4113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8"/>
          <p:cNvPicPr preferRelativeResize="0"/>
          <p:nvPr/>
        </p:nvPicPr>
        <p:blipFill rotWithShape="1">
          <a:blip r:embed="rId3">
            <a:alphaModFix/>
          </a:blip>
          <a:srcRect b="0" l="0" r="0" t="0"/>
          <a:stretch/>
        </p:blipFill>
        <p:spPr>
          <a:xfrm>
            <a:off x="835256" y="1735495"/>
            <a:ext cx="10782745" cy="4519286"/>
          </a:xfrm>
          <a:prstGeom prst="rect">
            <a:avLst/>
          </a:prstGeom>
          <a:noFill/>
          <a:ln>
            <a:noFill/>
          </a:ln>
        </p:spPr>
      </p:pic>
      <p:sp>
        <p:nvSpPr>
          <p:cNvPr id="333" name="Google Shape;333;p38"/>
          <p:cNvSpPr txBox="1"/>
          <p:nvPr/>
        </p:nvSpPr>
        <p:spPr>
          <a:xfrm>
            <a:off x="1158240" y="783612"/>
            <a:ext cx="9875520" cy="659363"/>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None/>
            </a:pPr>
            <a:r>
              <a:rPr b="1" i="0" lang="en-US" sz="3200" u="none" cap="none" strike="noStrike">
                <a:solidFill>
                  <a:srgbClr val="AB3C19"/>
                </a:solidFill>
                <a:latin typeface="Arial"/>
                <a:ea typeface="Arial"/>
                <a:cs typeface="Arial"/>
                <a:sym typeface="Arial"/>
              </a:rPr>
              <a:t>Non-Abusive Class detection</a:t>
            </a:r>
            <a:endParaRPr b="1" i="0" sz="3200" u="none" cap="none" strike="noStrike">
              <a:solidFill>
                <a:srgbClr val="AB3C19"/>
              </a:solidFill>
              <a:latin typeface="Arial"/>
              <a:ea typeface="Arial"/>
              <a:cs typeface="Arial"/>
              <a:sym typeface="Arial"/>
            </a:endParaRPr>
          </a:p>
        </p:txBody>
      </p:sp>
      <p:pic>
        <p:nvPicPr>
          <p:cNvPr id="334" name="Google Shape;334;p38"/>
          <p:cNvPicPr preferRelativeResize="0"/>
          <p:nvPr/>
        </p:nvPicPr>
        <p:blipFill rotWithShape="1">
          <a:blip r:embed="rId4">
            <a:alphaModFix/>
          </a:blip>
          <a:srcRect b="0" l="0" r="0" t="0"/>
          <a:stretch/>
        </p:blipFill>
        <p:spPr>
          <a:xfrm>
            <a:off x="10772127" y="278952"/>
            <a:ext cx="1187050" cy="4113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cxnSp>
        <p:nvCxnSpPr>
          <p:cNvPr id="103" name="Google Shape;103;gefc12baeb9_0_68"/>
          <p:cNvCxnSpPr/>
          <p:nvPr/>
        </p:nvCxnSpPr>
        <p:spPr>
          <a:xfrm rot="10800000">
            <a:off x="7814132"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104" name="Google Shape;104;gefc12baeb9_0_68"/>
          <p:cNvSpPr/>
          <p:nvPr/>
        </p:nvSpPr>
        <p:spPr>
          <a:xfrm>
            <a:off x="1903099" y="484632"/>
            <a:ext cx="5590200" cy="588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5" name="Google Shape;105;gefc12baeb9_0_68"/>
          <p:cNvSpPr txBox="1"/>
          <p:nvPr/>
        </p:nvSpPr>
        <p:spPr>
          <a:xfrm>
            <a:off x="2029216" y="977900"/>
            <a:ext cx="5463900" cy="3327600"/>
          </a:xfrm>
          <a:prstGeom prst="rect">
            <a:avLst/>
          </a:prstGeom>
          <a:noFill/>
          <a:ln>
            <a:noFill/>
          </a:ln>
        </p:spPr>
        <p:txBody>
          <a:bodyPr anchorCtr="0" anchor="b" bIns="45700" lIns="91425" spcFirstLastPara="1" rIns="91425" wrap="square" tIns="45700">
            <a:normAutofit/>
          </a:bodyPr>
          <a:lstStyle/>
          <a:p>
            <a:pPr indent="0" lvl="0" marL="0" marR="0" rtl="0" algn="r">
              <a:lnSpc>
                <a:spcPct val="80000"/>
              </a:lnSpc>
              <a:spcBef>
                <a:spcPts val="0"/>
              </a:spcBef>
              <a:spcAft>
                <a:spcPts val="600"/>
              </a:spcAft>
              <a:buClr>
                <a:srgbClr val="000000"/>
              </a:buClr>
              <a:buSzPts val="4700"/>
              <a:buFont typeface="Arial"/>
              <a:buNone/>
            </a:pPr>
            <a:r>
              <a:rPr b="1" i="0" lang="en-US" sz="4700" u="none" cap="none" strike="noStrike">
                <a:solidFill>
                  <a:srgbClr val="0C0C0C"/>
                </a:solidFill>
                <a:latin typeface="Twentieth Century"/>
                <a:ea typeface="Twentieth Century"/>
                <a:cs typeface="Twentieth Century"/>
                <a:sym typeface="Twentieth Century"/>
              </a:rPr>
              <a:t>Project Architecture/ Project Flow</a:t>
            </a:r>
            <a:endParaRPr b="0" i="0" sz="4700" u="none" cap="none" strike="noStrike">
              <a:solidFill>
                <a:srgbClr val="0C0C0C"/>
              </a:solidFill>
              <a:latin typeface="Twentieth Century"/>
              <a:ea typeface="Twentieth Century"/>
              <a:cs typeface="Twentieth Century"/>
              <a:sym typeface="Twentieth Century"/>
            </a:endParaRPr>
          </a:p>
        </p:txBody>
      </p:sp>
      <p:cxnSp>
        <p:nvCxnSpPr>
          <p:cNvPr id="106" name="Google Shape;106;gefc12baeb9_0_68"/>
          <p:cNvCxnSpPr/>
          <p:nvPr/>
        </p:nvCxnSpPr>
        <p:spPr>
          <a:xfrm>
            <a:off x="3143010" y="4476657"/>
            <a:ext cx="4028100" cy="0"/>
          </a:xfrm>
          <a:prstGeom prst="straightConnector1">
            <a:avLst/>
          </a:prstGeom>
          <a:noFill/>
          <a:ln cap="flat" cmpd="sng" w="19050">
            <a:solidFill>
              <a:srgbClr val="1482AB"/>
            </a:solidFill>
            <a:prstDash val="solid"/>
            <a:round/>
            <a:headEnd len="sm" w="sm" type="none"/>
            <a:tailEnd len="sm" w="sm" type="none"/>
          </a:ln>
        </p:spPr>
      </p:cxnSp>
      <p:sp>
        <p:nvSpPr>
          <p:cNvPr id="107" name="Google Shape;107;gefc12baeb9_0_68"/>
          <p:cNvSpPr/>
          <p:nvPr/>
        </p:nvSpPr>
        <p:spPr>
          <a:xfrm>
            <a:off x="7613902" y="484632"/>
            <a:ext cx="2688300" cy="5880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08" name="Google Shape;108;gefc12baeb9_0_68"/>
          <p:cNvPicPr preferRelativeResize="0"/>
          <p:nvPr/>
        </p:nvPicPr>
        <p:blipFill rotWithShape="1">
          <a:blip r:embed="rId3">
            <a:alphaModFix/>
          </a:blip>
          <a:srcRect b="0" l="0" r="0" t="0"/>
          <a:stretch/>
        </p:blipFill>
        <p:spPr>
          <a:xfrm>
            <a:off x="10786194" y="171748"/>
            <a:ext cx="1187050" cy="411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39"/>
          <p:cNvPicPr preferRelativeResize="0"/>
          <p:nvPr/>
        </p:nvPicPr>
        <p:blipFill rotWithShape="1">
          <a:blip r:embed="rId3">
            <a:alphaModFix/>
          </a:blip>
          <a:srcRect b="0" l="0" r="0" t="0"/>
          <a:stretch/>
        </p:blipFill>
        <p:spPr>
          <a:xfrm>
            <a:off x="386797" y="520132"/>
            <a:ext cx="5709203" cy="3149083"/>
          </a:xfrm>
          <a:prstGeom prst="rect">
            <a:avLst/>
          </a:prstGeom>
          <a:noFill/>
          <a:ln>
            <a:noFill/>
          </a:ln>
        </p:spPr>
      </p:pic>
      <p:pic>
        <p:nvPicPr>
          <p:cNvPr id="340" name="Google Shape;340;p39"/>
          <p:cNvPicPr preferRelativeResize="0"/>
          <p:nvPr/>
        </p:nvPicPr>
        <p:blipFill rotWithShape="1">
          <a:blip r:embed="rId4">
            <a:alphaModFix/>
          </a:blip>
          <a:srcRect b="0" l="0" r="0" t="0"/>
          <a:stretch/>
        </p:blipFill>
        <p:spPr>
          <a:xfrm>
            <a:off x="6007477" y="3104711"/>
            <a:ext cx="5726340" cy="3286758"/>
          </a:xfrm>
          <a:prstGeom prst="rect">
            <a:avLst/>
          </a:prstGeom>
          <a:noFill/>
          <a:ln>
            <a:noFill/>
          </a:ln>
        </p:spPr>
      </p:pic>
      <p:sp>
        <p:nvSpPr>
          <p:cNvPr id="341" name="Google Shape;341;p39"/>
          <p:cNvSpPr txBox="1"/>
          <p:nvPr/>
        </p:nvSpPr>
        <p:spPr>
          <a:xfrm>
            <a:off x="7065173" y="1222310"/>
            <a:ext cx="4740030" cy="794195"/>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None/>
            </a:pPr>
            <a:r>
              <a:rPr b="1" i="0" lang="en-US" sz="3200" u="none" cap="none" strike="noStrike">
                <a:solidFill>
                  <a:srgbClr val="AB3C19"/>
                </a:solidFill>
                <a:latin typeface="Arial"/>
                <a:ea typeface="Arial"/>
                <a:cs typeface="Arial"/>
                <a:sym typeface="Arial"/>
              </a:rPr>
              <a:t>Non-Abusive Class : Word Cloud</a:t>
            </a:r>
            <a:endParaRPr b="1" i="0" sz="3200" u="none" cap="none" strike="noStrike">
              <a:solidFill>
                <a:srgbClr val="AB3C19"/>
              </a:solidFill>
              <a:latin typeface="Arial"/>
              <a:ea typeface="Arial"/>
              <a:cs typeface="Arial"/>
              <a:sym typeface="Arial"/>
            </a:endParaRPr>
          </a:p>
        </p:txBody>
      </p:sp>
      <p:sp>
        <p:nvSpPr>
          <p:cNvPr id="342" name="Google Shape;342;p39"/>
          <p:cNvSpPr txBox="1"/>
          <p:nvPr/>
        </p:nvSpPr>
        <p:spPr>
          <a:xfrm>
            <a:off x="386797" y="4917233"/>
            <a:ext cx="5346442" cy="541175"/>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ctr">
              <a:lnSpc>
                <a:spcPct val="100000"/>
              </a:lnSpc>
              <a:spcBef>
                <a:spcPts val="0"/>
              </a:spcBef>
              <a:spcAft>
                <a:spcPts val="0"/>
              </a:spcAft>
              <a:buNone/>
            </a:pPr>
            <a:r>
              <a:rPr b="1" i="0" lang="en-US" sz="3200" u="none" cap="none" strike="noStrike">
                <a:solidFill>
                  <a:srgbClr val="AB3C19"/>
                </a:solidFill>
                <a:latin typeface="Arial"/>
                <a:ea typeface="Arial"/>
                <a:cs typeface="Arial"/>
                <a:sym typeface="Arial"/>
              </a:rPr>
              <a:t>Non-Abusive Class : Keywords</a:t>
            </a:r>
            <a:endParaRPr b="1" i="0" sz="3200" u="none" cap="none" strike="noStrike">
              <a:solidFill>
                <a:srgbClr val="AB3C19"/>
              </a:solidFill>
              <a:latin typeface="Arial"/>
              <a:ea typeface="Arial"/>
              <a:cs typeface="Arial"/>
              <a:sym typeface="Arial"/>
            </a:endParaRPr>
          </a:p>
        </p:txBody>
      </p:sp>
      <p:pic>
        <p:nvPicPr>
          <p:cNvPr id="343" name="Google Shape;343;p39"/>
          <p:cNvPicPr preferRelativeResize="0"/>
          <p:nvPr/>
        </p:nvPicPr>
        <p:blipFill rotWithShape="1">
          <a:blip r:embed="rId5">
            <a:alphaModFix/>
          </a:blip>
          <a:srcRect b="0" l="0" r="0" t="0"/>
          <a:stretch/>
        </p:blipFill>
        <p:spPr>
          <a:xfrm>
            <a:off x="10772127" y="278952"/>
            <a:ext cx="1187050" cy="41135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0"/>
          <p:cNvPicPr preferRelativeResize="0"/>
          <p:nvPr/>
        </p:nvPicPr>
        <p:blipFill rotWithShape="1">
          <a:blip r:embed="rId3">
            <a:alphaModFix/>
          </a:blip>
          <a:srcRect b="0" l="0" r="0" t="0"/>
          <a:stretch/>
        </p:blipFill>
        <p:spPr>
          <a:xfrm>
            <a:off x="712578" y="1414071"/>
            <a:ext cx="10950685" cy="4837599"/>
          </a:xfrm>
          <a:prstGeom prst="rect">
            <a:avLst/>
          </a:prstGeom>
          <a:noFill/>
          <a:ln>
            <a:noFill/>
          </a:ln>
        </p:spPr>
      </p:pic>
      <p:sp>
        <p:nvSpPr>
          <p:cNvPr id="349" name="Google Shape;349;p40"/>
          <p:cNvSpPr txBox="1"/>
          <p:nvPr/>
        </p:nvSpPr>
        <p:spPr>
          <a:xfrm>
            <a:off x="1158240" y="606330"/>
            <a:ext cx="9875520" cy="659363"/>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None/>
            </a:pPr>
            <a:r>
              <a:rPr b="1" i="0" lang="en-US" sz="3200" u="none" cap="none" strike="noStrike">
                <a:solidFill>
                  <a:srgbClr val="AB3C19"/>
                </a:solidFill>
                <a:latin typeface="Arial"/>
                <a:ea typeface="Arial"/>
                <a:cs typeface="Arial"/>
                <a:sym typeface="Arial"/>
              </a:rPr>
              <a:t>Abusive Class detection</a:t>
            </a:r>
            <a:endParaRPr b="1" i="0" sz="3200" u="none" cap="none" strike="noStrike">
              <a:solidFill>
                <a:srgbClr val="AB3C19"/>
              </a:solidFill>
              <a:latin typeface="Arial"/>
              <a:ea typeface="Arial"/>
              <a:cs typeface="Arial"/>
              <a:sym typeface="Arial"/>
            </a:endParaRPr>
          </a:p>
        </p:txBody>
      </p:sp>
      <p:pic>
        <p:nvPicPr>
          <p:cNvPr id="350" name="Google Shape;350;p40"/>
          <p:cNvPicPr preferRelativeResize="0"/>
          <p:nvPr/>
        </p:nvPicPr>
        <p:blipFill rotWithShape="1">
          <a:blip r:embed="rId4">
            <a:alphaModFix/>
          </a:blip>
          <a:srcRect b="0" l="0" r="0" t="0"/>
          <a:stretch/>
        </p:blipFill>
        <p:spPr>
          <a:xfrm>
            <a:off x="10772127" y="278952"/>
            <a:ext cx="1187050" cy="41135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1"/>
          <p:cNvPicPr preferRelativeResize="0"/>
          <p:nvPr/>
        </p:nvPicPr>
        <p:blipFill rotWithShape="1">
          <a:blip r:embed="rId3">
            <a:alphaModFix/>
          </a:blip>
          <a:srcRect b="0" l="0" r="0" t="0"/>
          <a:stretch/>
        </p:blipFill>
        <p:spPr>
          <a:xfrm>
            <a:off x="5952930" y="3212628"/>
            <a:ext cx="5893836" cy="3241251"/>
          </a:xfrm>
          <a:prstGeom prst="rect">
            <a:avLst/>
          </a:prstGeom>
          <a:noFill/>
          <a:ln>
            <a:noFill/>
          </a:ln>
        </p:spPr>
      </p:pic>
      <p:sp>
        <p:nvSpPr>
          <p:cNvPr id="356" name="Google Shape;356;p41"/>
          <p:cNvSpPr txBox="1"/>
          <p:nvPr/>
        </p:nvSpPr>
        <p:spPr>
          <a:xfrm>
            <a:off x="7065173" y="1222311"/>
            <a:ext cx="4894004" cy="522514"/>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ctr">
              <a:lnSpc>
                <a:spcPct val="100000"/>
              </a:lnSpc>
              <a:spcBef>
                <a:spcPts val="0"/>
              </a:spcBef>
              <a:spcAft>
                <a:spcPts val="0"/>
              </a:spcAft>
              <a:buNone/>
            </a:pPr>
            <a:r>
              <a:rPr b="1" i="0" lang="en-US" sz="3200" u="none" cap="none" strike="noStrike">
                <a:solidFill>
                  <a:srgbClr val="AB3C19"/>
                </a:solidFill>
                <a:latin typeface="Arial"/>
                <a:ea typeface="Arial"/>
                <a:cs typeface="Arial"/>
                <a:sym typeface="Arial"/>
              </a:rPr>
              <a:t>Abusive Class : Word Cloud</a:t>
            </a:r>
            <a:endParaRPr b="1" i="0" sz="3200" u="none" cap="none" strike="noStrike">
              <a:solidFill>
                <a:srgbClr val="AB3C19"/>
              </a:solidFill>
              <a:latin typeface="Arial"/>
              <a:ea typeface="Arial"/>
              <a:cs typeface="Arial"/>
              <a:sym typeface="Arial"/>
            </a:endParaRPr>
          </a:p>
        </p:txBody>
      </p:sp>
      <p:sp>
        <p:nvSpPr>
          <p:cNvPr id="357" name="Google Shape;357;p41"/>
          <p:cNvSpPr txBox="1"/>
          <p:nvPr/>
        </p:nvSpPr>
        <p:spPr>
          <a:xfrm>
            <a:off x="914400" y="4945226"/>
            <a:ext cx="4721291" cy="522514"/>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ctr">
              <a:lnSpc>
                <a:spcPct val="100000"/>
              </a:lnSpc>
              <a:spcBef>
                <a:spcPts val="0"/>
              </a:spcBef>
              <a:spcAft>
                <a:spcPts val="0"/>
              </a:spcAft>
              <a:buNone/>
            </a:pPr>
            <a:r>
              <a:rPr b="1" i="0" lang="en-US" sz="3200" u="none" cap="none" strike="noStrike">
                <a:solidFill>
                  <a:srgbClr val="AB3C19"/>
                </a:solidFill>
                <a:latin typeface="Arial"/>
                <a:ea typeface="Arial"/>
                <a:cs typeface="Arial"/>
                <a:sym typeface="Arial"/>
              </a:rPr>
              <a:t>Abusive Class : Keywords</a:t>
            </a:r>
            <a:endParaRPr b="1" i="0" sz="3200" u="none" cap="none" strike="noStrike">
              <a:solidFill>
                <a:srgbClr val="AB3C19"/>
              </a:solidFill>
              <a:latin typeface="Arial"/>
              <a:ea typeface="Arial"/>
              <a:cs typeface="Arial"/>
              <a:sym typeface="Arial"/>
            </a:endParaRPr>
          </a:p>
        </p:txBody>
      </p:sp>
      <p:pic>
        <p:nvPicPr>
          <p:cNvPr id="358" name="Google Shape;358;p41"/>
          <p:cNvPicPr preferRelativeResize="0"/>
          <p:nvPr/>
        </p:nvPicPr>
        <p:blipFill rotWithShape="1">
          <a:blip r:embed="rId4">
            <a:alphaModFix/>
          </a:blip>
          <a:srcRect b="0" l="0" r="0" t="0"/>
          <a:stretch/>
        </p:blipFill>
        <p:spPr>
          <a:xfrm>
            <a:off x="345234" y="453650"/>
            <a:ext cx="6257730" cy="3401903"/>
          </a:xfrm>
          <a:prstGeom prst="rect">
            <a:avLst/>
          </a:prstGeom>
          <a:noFill/>
          <a:ln>
            <a:noFill/>
          </a:ln>
        </p:spPr>
      </p:pic>
      <p:pic>
        <p:nvPicPr>
          <p:cNvPr id="359" name="Google Shape;359;p41"/>
          <p:cNvPicPr preferRelativeResize="0"/>
          <p:nvPr/>
        </p:nvPicPr>
        <p:blipFill rotWithShape="1">
          <a:blip r:embed="rId5">
            <a:alphaModFix/>
          </a:blip>
          <a:srcRect b="0" l="0" r="0" t="0"/>
          <a:stretch/>
        </p:blipFill>
        <p:spPr>
          <a:xfrm>
            <a:off x="10772127" y="278952"/>
            <a:ext cx="1187050" cy="41135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cxnSp>
        <p:nvCxnSpPr>
          <p:cNvPr id="364" name="Google Shape;364;p42"/>
          <p:cNvCxnSpPr/>
          <p:nvPr/>
        </p:nvCxnSpPr>
        <p:spPr>
          <a:xfrm rot="10800000">
            <a:off x="7814132"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365" name="Google Shape;365;p42"/>
          <p:cNvSpPr/>
          <p:nvPr/>
        </p:nvSpPr>
        <p:spPr>
          <a:xfrm>
            <a:off x="1903099" y="484632"/>
            <a:ext cx="5590200" cy="588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66" name="Google Shape;366;p42"/>
          <p:cNvSpPr txBox="1"/>
          <p:nvPr/>
        </p:nvSpPr>
        <p:spPr>
          <a:xfrm>
            <a:off x="2266572" y="977900"/>
            <a:ext cx="4904700" cy="3327600"/>
          </a:xfrm>
          <a:prstGeom prst="rect">
            <a:avLst/>
          </a:prstGeom>
          <a:noFill/>
          <a:ln>
            <a:noFill/>
          </a:ln>
        </p:spPr>
        <p:txBody>
          <a:bodyPr anchorCtr="0" anchor="b" bIns="45700" lIns="91425" spcFirstLastPara="1" rIns="91425" wrap="square" tIns="45700">
            <a:normAutofit/>
          </a:bodyPr>
          <a:lstStyle/>
          <a:p>
            <a:pPr indent="0" lvl="0" marL="0" marR="0" rtl="0" algn="r">
              <a:lnSpc>
                <a:spcPct val="80000"/>
              </a:lnSpc>
              <a:spcBef>
                <a:spcPts val="0"/>
              </a:spcBef>
              <a:spcAft>
                <a:spcPts val="600"/>
              </a:spcAft>
              <a:buClr>
                <a:srgbClr val="000000"/>
              </a:buClr>
              <a:buSzPts val="4700"/>
              <a:buFont typeface="Arial"/>
              <a:buNone/>
            </a:pPr>
            <a:r>
              <a:rPr b="1" i="0" lang="en-US" sz="4700" u="none" cap="none" strike="noStrike">
                <a:solidFill>
                  <a:srgbClr val="0C0C0C"/>
                </a:solidFill>
                <a:latin typeface="Twentieth Century"/>
                <a:ea typeface="Twentieth Century"/>
                <a:cs typeface="Twentieth Century"/>
                <a:sym typeface="Twentieth Century"/>
              </a:rPr>
              <a:t>CHALLENGES FACED</a:t>
            </a:r>
            <a:endParaRPr b="0" i="0" sz="4700" u="none" cap="none" strike="noStrike">
              <a:solidFill>
                <a:srgbClr val="0C0C0C"/>
              </a:solidFill>
              <a:latin typeface="Twentieth Century"/>
              <a:ea typeface="Twentieth Century"/>
              <a:cs typeface="Twentieth Century"/>
              <a:sym typeface="Twentieth Century"/>
            </a:endParaRPr>
          </a:p>
        </p:txBody>
      </p:sp>
      <p:cxnSp>
        <p:nvCxnSpPr>
          <p:cNvPr id="367" name="Google Shape;367;p42"/>
          <p:cNvCxnSpPr/>
          <p:nvPr/>
        </p:nvCxnSpPr>
        <p:spPr>
          <a:xfrm>
            <a:off x="3143010" y="4476657"/>
            <a:ext cx="4028100" cy="0"/>
          </a:xfrm>
          <a:prstGeom prst="straightConnector1">
            <a:avLst/>
          </a:prstGeom>
          <a:noFill/>
          <a:ln cap="flat" cmpd="sng" w="19050">
            <a:solidFill>
              <a:srgbClr val="1482AB"/>
            </a:solidFill>
            <a:prstDash val="solid"/>
            <a:round/>
            <a:headEnd len="sm" w="sm" type="none"/>
            <a:tailEnd len="sm" w="sm" type="none"/>
          </a:ln>
        </p:spPr>
      </p:cxnSp>
      <p:sp>
        <p:nvSpPr>
          <p:cNvPr id="368" name="Google Shape;368;p42"/>
          <p:cNvSpPr/>
          <p:nvPr/>
        </p:nvSpPr>
        <p:spPr>
          <a:xfrm>
            <a:off x="7613902" y="484632"/>
            <a:ext cx="2688300" cy="5880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69" name="Google Shape;369;p42"/>
          <p:cNvPicPr preferRelativeResize="0"/>
          <p:nvPr/>
        </p:nvPicPr>
        <p:blipFill rotWithShape="1">
          <a:blip r:embed="rId3">
            <a:alphaModFix/>
          </a:blip>
          <a:srcRect b="0" l="0" r="0" t="0"/>
          <a:stretch/>
        </p:blipFill>
        <p:spPr>
          <a:xfrm>
            <a:off x="10772127" y="278952"/>
            <a:ext cx="1187050" cy="41135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3"/>
          <p:cNvSpPr txBox="1"/>
          <p:nvPr>
            <p:ph type="title"/>
          </p:nvPr>
        </p:nvSpPr>
        <p:spPr>
          <a:xfrm>
            <a:off x="842865" y="762000"/>
            <a:ext cx="4953000" cy="7713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i="0" lang="en-US" sz="3200" u="none" strike="noStrike">
                <a:solidFill>
                  <a:srgbClr val="AB3C19"/>
                </a:solidFill>
                <a:latin typeface="Calibri"/>
                <a:ea typeface="Calibri"/>
                <a:cs typeface="Calibri"/>
                <a:sym typeface="Calibri"/>
              </a:rPr>
              <a:t>CHALLENGES FACED</a:t>
            </a:r>
            <a:endParaRPr b="1" sz="3200">
              <a:solidFill>
                <a:srgbClr val="AB3C19"/>
              </a:solidFill>
            </a:endParaRPr>
          </a:p>
        </p:txBody>
      </p:sp>
      <p:sp>
        <p:nvSpPr>
          <p:cNvPr id="375" name="Google Shape;375;p43"/>
          <p:cNvSpPr txBox="1"/>
          <p:nvPr>
            <p:ph idx="1" type="body"/>
          </p:nvPr>
        </p:nvSpPr>
        <p:spPr>
          <a:xfrm>
            <a:off x="998376" y="2038738"/>
            <a:ext cx="4727510" cy="4038600"/>
          </a:xfrm>
          <a:prstGeom prst="rect">
            <a:avLst/>
          </a:prstGeom>
          <a:noFill/>
          <a:ln cap="flat" cmpd="sng" w="28575">
            <a:solidFill>
              <a:srgbClr val="AB3C19"/>
            </a:solidFill>
            <a:prstDash val="solid"/>
            <a:round/>
            <a:headEnd len="sm" w="sm" type="none"/>
            <a:tailEnd len="sm" w="sm" type="none"/>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SzPts val="1440"/>
              <a:buNone/>
            </a:pPr>
            <a:r>
              <a:t/>
            </a:r>
            <a:endParaRPr b="0" sz="2000">
              <a:latin typeface="Calibri"/>
              <a:ea typeface="Calibri"/>
              <a:cs typeface="Calibri"/>
              <a:sym typeface="Calibri"/>
            </a:endParaRPr>
          </a:p>
          <a:p>
            <a:pPr indent="-320040" lvl="0" marL="457200" rtl="0" algn="l">
              <a:lnSpc>
                <a:spcPct val="90000"/>
              </a:lnSpc>
              <a:spcBef>
                <a:spcPts val="0"/>
              </a:spcBef>
              <a:spcAft>
                <a:spcPts val="0"/>
              </a:spcAft>
              <a:buSzPts val="1440"/>
              <a:buChar char="•"/>
            </a:pPr>
            <a:r>
              <a:rPr b="0" lang="en-US" sz="2000">
                <a:latin typeface="Calibri"/>
                <a:ea typeface="Calibri"/>
                <a:cs typeface="Calibri"/>
                <a:sym typeface="Calibri"/>
              </a:rPr>
              <a:t>Dealing with large dataset</a:t>
            </a:r>
            <a:endParaRPr/>
          </a:p>
          <a:p>
            <a:pPr indent="0" lvl="0" marL="137160" rtl="0" algn="l">
              <a:lnSpc>
                <a:spcPct val="90000"/>
              </a:lnSpc>
              <a:spcBef>
                <a:spcPts val="0"/>
              </a:spcBef>
              <a:spcAft>
                <a:spcPts val="0"/>
              </a:spcAft>
              <a:buSzPts val="1440"/>
              <a:buNone/>
            </a:pPr>
            <a:r>
              <a:t/>
            </a:r>
            <a:endParaRPr b="0" sz="2000">
              <a:latin typeface="Calibri"/>
              <a:ea typeface="Calibri"/>
              <a:cs typeface="Calibri"/>
              <a:sym typeface="Calibri"/>
            </a:endParaRPr>
          </a:p>
          <a:p>
            <a:pPr indent="-228600" lvl="0" marL="457200" rtl="0" algn="l">
              <a:lnSpc>
                <a:spcPct val="90000"/>
              </a:lnSpc>
              <a:spcBef>
                <a:spcPts val="0"/>
              </a:spcBef>
              <a:spcAft>
                <a:spcPts val="0"/>
              </a:spcAft>
              <a:buSzPts val="1440"/>
              <a:buNone/>
            </a:pPr>
            <a:r>
              <a:t/>
            </a:r>
            <a:endParaRPr b="0" sz="2000">
              <a:latin typeface="Calibri"/>
              <a:ea typeface="Calibri"/>
              <a:cs typeface="Calibri"/>
              <a:sym typeface="Calibri"/>
            </a:endParaRPr>
          </a:p>
          <a:p>
            <a:pPr indent="-320040" lvl="0" marL="457200" rtl="0" algn="l">
              <a:lnSpc>
                <a:spcPct val="90000"/>
              </a:lnSpc>
              <a:spcBef>
                <a:spcPts val="0"/>
              </a:spcBef>
              <a:spcAft>
                <a:spcPts val="0"/>
              </a:spcAft>
              <a:buSzPts val="1440"/>
              <a:buChar char="•"/>
            </a:pPr>
            <a:r>
              <a:rPr lang="en-US" sz="2000">
                <a:latin typeface="Calibri"/>
                <a:ea typeface="Calibri"/>
                <a:cs typeface="Calibri"/>
                <a:sym typeface="Calibri"/>
              </a:rPr>
              <a:t>Imbalanced data</a:t>
            </a:r>
            <a:endParaRPr/>
          </a:p>
          <a:p>
            <a:pPr indent="-228600" lvl="0" marL="457200" rtl="0" algn="l">
              <a:lnSpc>
                <a:spcPct val="90000"/>
              </a:lnSpc>
              <a:spcBef>
                <a:spcPts val="0"/>
              </a:spcBef>
              <a:spcAft>
                <a:spcPts val="0"/>
              </a:spcAft>
              <a:buSzPts val="1440"/>
              <a:buNone/>
            </a:pPr>
            <a:r>
              <a:t/>
            </a:r>
            <a:endParaRPr sz="2000">
              <a:latin typeface="Calibri"/>
              <a:ea typeface="Calibri"/>
              <a:cs typeface="Calibri"/>
              <a:sym typeface="Calibri"/>
            </a:endParaRPr>
          </a:p>
          <a:p>
            <a:pPr indent="-228600" lvl="0" marL="457200" rtl="0" algn="l">
              <a:lnSpc>
                <a:spcPct val="90000"/>
              </a:lnSpc>
              <a:spcBef>
                <a:spcPts val="0"/>
              </a:spcBef>
              <a:spcAft>
                <a:spcPts val="0"/>
              </a:spcAft>
              <a:buSzPts val="1440"/>
              <a:buNone/>
            </a:pPr>
            <a:r>
              <a:t/>
            </a:r>
            <a:endParaRPr sz="2000">
              <a:latin typeface="Calibri"/>
              <a:ea typeface="Calibri"/>
              <a:cs typeface="Calibri"/>
              <a:sym typeface="Calibri"/>
            </a:endParaRPr>
          </a:p>
          <a:p>
            <a:pPr indent="-228600" lvl="0" marL="457200" rtl="0" algn="l">
              <a:lnSpc>
                <a:spcPct val="90000"/>
              </a:lnSpc>
              <a:spcBef>
                <a:spcPts val="0"/>
              </a:spcBef>
              <a:spcAft>
                <a:spcPts val="0"/>
              </a:spcAft>
              <a:buSzPts val="1440"/>
              <a:buNone/>
            </a:pPr>
            <a:r>
              <a:t/>
            </a:r>
            <a:endParaRPr sz="2000">
              <a:latin typeface="Calibri"/>
              <a:ea typeface="Calibri"/>
              <a:cs typeface="Calibri"/>
              <a:sym typeface="Calibri"/>
            </a:endParaRPr>
          </a:p>
          <a:p>
            <a:pPr indent="-320040" lvl="0" marL="457200" rtl="0" algn="l">
              <a:lnSpc>
                <a:spcPct val="90000"/>
              </a:lnSpc>
              <a:spcBef>
                <a:spcPts val="0"/>
              </a:spcBef>
              <a:spcAft>
                <a:spcPts val="0"/>
              </a:spcAft>
              <a:buSzPts val="1440"/>
              <a:buChar char="•"/>
            </a:pPr>
            <a:r>
              <a:rPr lang="en-US" sz="2000">
                <a:latin typeface="Calibri"/>
                <a:ea typeface="Calibri"/>
                <a:cs typeface="Calibri"/>
                <a:sym typeface="Calibri"/>
              </a:rPr>
              <a:t>It took huge amount of time to build the model</a:t>
            </a:r>
            <a:endParaRPr/>
          </a:p>
          <a:p>
            <a:pPr indent="0" lvl="0" marL="137160" rtl="0" algn="l">
              <a:lnSpc>
                <a:spcPct val="90000"/>
              </a:lnSpc>
              <a:spcBef>
                <a:spcPts val="0"/>
              </a:spcBef>
              <a:spcAft>
                <a:spcPts val="0"/>
              </a:spcAft>
              <a:buSzPts val="1440"/>
              <a:buNone/>
            </a:pPr>
            <a:r>
              <a:t/>
            </a:r>
            <a:endParaRPr sz="2000">
              <a:latin typeface="Calibri"/>
              <a:ea typeface="Calibri"/>
              <a:cs typeface="Calibri"/>
              <a:sym typeface="Calibri"/>
            </a:endParaRPr>
          </a:p>
          <a:p>
            <a:pPr indent="-320040" lvl="0" marL="457200" rtl="0" algn="l">
              <a:lnSpc>
                <a:spcPct val="90000"/>
              </a:lnSpc>
              <a:spcBef>
                <a:spcPts val="0"/>
              </a:spcBef>
              <a:spcAft>
                <a:spcPts val="0"/>
              </a:spcAft>
              <a:buSzPts val="1440"/>
              <a:buChar char="•"/>
            </a:pPr>
            <a:r>
              <a:rPr b="0" lang="en-US" sz="2000">
                <a:latin typeface="Calibri"/>
                <a:ea typeface="Calibri"/>
                <a:cs typeface="Calibri"/>
                <a:sym typeface="Calibri"/>
              </a:rPr>
              <a:t>Coding the .py file according to model we have chosen to deploy. </a:t>
            </a:r>
            <a:br>
              <a:rPr b="0" lang="en-US" sz="2000">
                <a:latin typeface="Calibri"/>
                <a:ea typeface="Calibri"/>
                <a:cs typeface="Calibri"/>
                <a:sym typeface="Calibri"/>
              </a:rPr>
            </a:br>
            <a:endParaRPr b="0" i="0" sz="1800" u="none" strike="noStrike">
              <a:solidFill>
                <a:srgbClr val="F8931D"/>
              </a:solidFill>
              <a:latin typeface="Calibri"/>
              <a:ea typeface="Calibri"/>
              <a:cs typeface="Calibri"/>
              <a:sym typeface="Calibri"/>
            </a:endParaRPr>
          </a:p>
        </p:txBody>
      </p:sp>
      <p:sp>
        <p:nvSpPr>
          <p:cNvPr id="376" name="Google Shape;376;p43"/>
          <p:cNvSpPr txBox="1"/>
          <p:nvPr/>
        </p:nvSpPr>
        <p:spPr>
          <a:xfrm>
            <a:off x="6466115" y="2024118"/>
            <a:ext cx="4973215" cy="4038600"/>
          </a:xfrm>
          <a:prstGeom prst="rect">
            <a:avLst/>
          </a:prstGeom>
          <a:noFill/>
          <a:ln cap="flat" cmpd="sng" w="28575">
            <a:solidFill>
              <a:srgbClr val="AB3C19"/>
            </a:solidFill>
            <a:prstDash val="solid"/>
            <a:round/>
            <a:headEnd len="sm" w="sm" type="none"/>
            <a:tailEnd len="sm" w="sm" type="none"/>
          </a:ln>
        </p:spPr>
        <p:txBody>
          <a:bodyPr anchorCtr="0" anchor="t" bIns="45700" lIns="91425" spcFirstLastPara="1" rIns="91425" wrap="square" tIns="45700">
            <a:normAutofit/>
          </a:bodyPr>
          <a:lstStyle/>
          <a:p>
            <a:pPr indent="-228600" lvl="0" marL="457200" marR="0" rtl="0" algn="l">
              <a:lnSpc>
                <a:spcPct val="90000"/>
              </a:lnSpc>
              <a:spcBef>
                <a:spcPts val="0"/>
              </a:spcBef>
              <a:spcAft>
                <a:spcPts val="0"/>
              </a:spcAft>
              <a:buClr>
                <a:schemeClr val="dk1"/>
              </a:buClr>
              <a:buSzPts val="1440"/>
              <a:buFont typeface="Corbel"/>
              <a:buNone/>
            </a:pPr>
            <a:r>
              <a:t/>
            </a:r>
            <a:endParaRPr b="0" i="0" sz="2000" u="none" cap="none" strike="noStrike">
              <a:solidFill>
                <a:schemeClr val="dk1"/>
              </a:solidFill>
              <a:latin typeface="Calibri"/>
              <a:ea typeface="Calibri"/>
              <a:cs typeface="Calibri"/>
              <a:sym typeface="Calibri"/>
            </a:endParaRPr>
          </a:p>
          <a:p>
            <a:pPr indent="-320040" lvl="0" marL="457200" marR="0" rtl="0" algn="l">
              <a:lnSpc>
                <a:spcPct val="90000"/>
              </a:lnSpc>
              <a:spcBef>
                <a:spcPts val="0"/>
              </a:spcBef>
              <a:spcAft>
                <a:spcPts val="0"/>
              </a:spcAft>
              <a:buClr>
                <a:schemeClr val="dk1"/>
              </a:buClr>
              <a:buSzPts val="1440"/>
              <a:buFont typeface="Corbel"/>
              <a:buChar char="•"/>
            </a:pPr>
            <a:r>
              <a:rPr b="0" i="0" lang="en-US" sz="2000" u="none" cap="none" strike="noStrike">
                <a:solidFill>
                  <a:schemeClr val="dk1"/>
                </a:solidFill>
                <a:latin typeface="Calibri"/>
                <a:ea typeface="Calibri"/>
                <a:cs typeface="Calibri"/>
                <a:sym typeface="Calibri"/>
              </a:rPr>
              <a:t>Deleted the duplicate values from the data</a:t>
            </a:r>
            <a:endParaRPr/>
          </a:p>
          <a:p>
            <a:pPr indent="-228600" lvl="0" marL="457200" marR="0" rtl="0" algn="l">
              <a:lnSpc>
                <a:spcPct val="90000"/>
              </a:lnSpc>
              <a:spcBef>
                <a:spcPts val="0"/>
              </a:spcBef>
              <a:spcAft>
                <a:spcPts val="0"/>
              </a:spcAft>
              <a:buClr>
                <a:schemeClr val="dk1"/>
              </a:buClr>
              <a:buSzPts val="1440"/>
              <a:buFont typeface="Corbel"/>
              <a:buNone/>
            </a:pPr>
            <a:r>
              <a:t/>
            </a:r>
            <a:endParaRPr b="0" i="0" sz="2000" u="none" cap="none" strike="noStrike">
              <a:solidFill>
                <a:schemeClr val="dk1"/>
              </a:solidFill>
              <a:latin typeface="Calibri"/>
              <a:ea typeface="Calibri"/>
              <a:cs typeface="Calibri"/>
              <a:sym typeface="Calibri"/>
            </a:endParaRPr>
          </a:p>
          <a:p>
            <a:pPr indent="-320040" lvl="0" marL="457200" marR="0" rtl="0" algn="l">
              <a:lnSpc>
                <a:spcPct val="90000"/>
              </a:lnSpc>
              <a:spcBef>
                <a:spcPts val="0"/>
              </a:spcBef>
              <a:spcAft>
                <a:spcPts val="0"/>
              </a:spcAft>
              <a:buClr>
                <a:schemeClr val="dk1"/>
              </a:buClr>
              <a:buSzPts val="1440"/>
              <a:buFont typeface="Corbel"/>
              <a:buChar char="•"/>
            </a:pPr>
            <a:r>
              <a:rPr b="0" i="0" lang="en-US" sz="2000" u="none" cap="none" strike="noStrike">
                <a:solidFill>
                  <a:srgbClr val="000000"/>
                </a:solidFill>
                <a:latin typeface="Calibri"/>
                <a:ea typeface="Calibri"/>
                <a:cs typeface="Calibri"/>
                <a:sym typeface="Calibri"/>
              </a:rPr>
              <a:t>We have used SMOTE method for balancing the data as it creates synthetic data of minority class.</a:t>
            </a:r>
            <a:endParaRPr/>
          </a:p>
          <a:p>
            <a:pPr indent="-228600" lvl="0" marL="457200" marR="0" rtl="0" algn="l">
              <a:lnSpc>
                <a:spcPct val="90000"/>
              </a:lnSpc>
              <a:spcBef>
                <a:spcPts val="0"/>
              </a:spcBef>
              <a:spcAft>
                <a:spcPts val="0"/>
              </a:spcAft>
              <a:buClr>
                <a:schemeClr val="dk1"/>
              </a:buClr>
              <a:buSzPts val="1440"/>
              <a:buFont typeface="Corbel"/>
              <a:buNone/>
            </a:pPr>
            <a:r>
              <a:t/>
            </a:r>
            <a:endParaRPr b="0" i="0" sz="2000" u="none" cap="none" strike="noStrike">
              <a:solidFill>
                <a:srgbClr val="000000"/>
              </a:solidFill>
              <a:latin typeface="Calibri"/>
              <a:ea typeface="Calibri"/>
              <a:cs typeface="Calibri"/>
              <a:sym typeface="Calibri"/>
            </a:endParaRPr>
          </a:p>
          <a:p>
            <a:pPr indent="-320040" lvl="0" marL="457200" marR="0" rtl="0" algn="l">
              <a:lnSpc>
                <a:spcPct val="90000"/>
              </a:lnSpc>
              <a:spcBef>
                <a:spcPts val="0"/>
              </a:spcBef>
              <a:spcAft>
                <a:spcPts val="0"/>
              </a:spcAft>
              <a:buClr>
                <a:schemeClr val="dk1"/>
              </a:buClr>
              <a:buSzPts val="1440"/>
              <a:buFont typeface="Corbel"/>
              <a:buChar char="•"/>
            </a:pPr>
            <a:r>
              <a:rPr b="0" i="0" lang="en-US" sz="2000" u="none" cap="none" strike="noStrike">
                <a:solidFill>
                  <a:schemeClr val="dk1"/>
                </a:solidFill>
                <a:latin typeface="Calibri"/>
                <a:ea typeface="Calibri"/>
                <a:cs typeface="Calibri"/>
                <a:sym typeface="Calibri"/>
              </a:rPr>
              <a:t>We had to give the certain time to build the model properly. </a:t>
            </a:r>
            <a:endParaRPr/>
          </a:p>
          <a:p>
            <a:pPr indent="0" lvl="0" marL="137160" marR="0" rtl="0" algn="l">
              <a:lnSpc>
                <a:spcPct val="90000"/>
              </a:lnSpc>
              <a:spcBef>
                <a:spcPts val="0"/>
              </a:spcBef>
              <a:spcAft>
                <a:spcPts val="0"/>
              </a:spcAft>
              <a:buClr>
                <a:schemeClr val="dk1"/>
              </a:buClr>
              <a:buSzPts val="1440"/>
              <a:buFont typeface="Corbel"/>
              <a:buNone/>
            </a:pPr>
            <a:r>
              <a:t/>
            </a:r>
            <a:endParaRPr b="0" i="0" sz="2000" u="none" cap="none" strike="noStrike">
              <a:solidFill>
                <a:schemeClr val="dk1"/>
              </a:solidFill>
              <a:latin typeface="Calibri"/>
              <a:ea typeface="Calibri"/>
              <a:cs typeface="Calibri"/>
              <a:sym typeface="Calibri"/>
            </a:endParaRPr>
          </a:p>
          <a:p>
            <a:pPr indent="-320040" lvl="0" marL="457200" marR="0" rtl="0" algn="l">
              <a:lnSpc>
                <a:spcPct val="90000"/>
              </a:lnSpc>
              <a:spcBef>
                <a:spcPts val="0"/>
              </a:spcBef>
              <a:spcAft>
                <a:spcPts val="0"/>
              </a:spcAft>
              <a:buClr>
                <a:schemeClr val="dk1"/>
              </a:buClr>
              <a:buSzPts val="1440"/>
              <a:buFont typeface="Corbel"/>
              <a:buChar char="•"/>
            </a:pPr>
            <a:r>
              <a:rPr b="0" i="0" lang="en-US" sz="2000" u="none" cap="none" strike="noStrike">
                <a:solidFill>
                  <a:schemeClr val="dk1"/>
                </a:solidFill>
                <a:latin typeface="Calibri"/>
                <a:ea typeface="Calibri"/>
                <a:cs typeface="Calibri"/>
                <a:sym typeface="Calibri"/>
              </a:rPr>
              <a:t>Study the model properly in terms to write the accurate code for .py file. </a:t>
            </a:r>
            <a:endParaRPr b="0" i="0" sz="1800" u="none" cap="none" strike="noStrike">
              <a:solidFill>
                <a:srgbClr val="F8931D"/>
              </a:solidFill>
              <a:latin typeface="Calibri"/>
              <a:ea typeface="Calibri"/>
              <a:cs typeface="Calibri"/>
              <a:sym typeface="Calibri"/>
            </a:endParaRPr>
          </a:p>
        </p:txBody>
      </p:sp>
      <p:sp>
        <p:nvSpPr>
          <p:cNvPr id="377" name="Google Shape;377;p43"/>
          <p:cNvSpPr txBox="1"/>
          <p:nvPr/>
        </p:nvSpPr>
        <p:spPr>
          <a:xfrm>
            <a:off x="6335481" y="695753"/>
            <a:ext cx="5285792" cy="83757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Corbel"/>
              <a:buNone/>
            </a:pPr>
            <a:r>
              <a:rPr b="1" i="0" lang="en-US" sz="3200" u="none" cap="none" strike="noStrike">
                <a:solidFill>
                  <a:srgbClr val="AB3C19"/>
                </a:solidFill>
                <a:latin typeface="Calibri"/>
                <a:ea typeface="Calibri"/>
                <a:cs typeface="Calibri"/>
                <a:sym typeface="Calibri"/>
              </a:rPr>
              <a:t>OVERCOMING CHALLENGES</a:t>
            </a:r>
            <a:endParaRPr b="1" i="0" sz="3200" u="none" cap="none" strike="noStrike">
              <a:solidFill>
                <a:srgbClr val="AB3C19"/>
              </a:solidFill>
              <a:latin typeface="Corbel"/>
              <a:ea typeface="Corbel"/>
              <a:cs typeface="Corbel"/>
              <a:sym typeface="Corbel"/>
            </a:endParaRPr>
          </a:p>
        </p:txBody>
      </p:sp>
      <p:pic>
        <p:nvPicPr>
          <p:cNvPr id="378" name="Google Shape;378;p43"/>
          <p:cNvPicPr preferRelativeResize="0"/>
          <p:nvPr/>
        </p:nvPicPr>
        <p:blipFill rotWithShape="1">
          <a:blip r:embed="rId3">
            <a:alphaModFix/>
          </a:blip>
          <a:srcRect b="0" l="0" r="0" t="0"/>
          <a:stretch/>
        </p:blipFill>
        <p:spPr>
          <a:xfrm>
            <a:off x="10772127" y="278952"/>
            <a:ext cx="1187050" cy="41135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4"/>
          <p:cNvPicPr preferRelativeResize="0"/>
          <p:nvPr/>
        </p:nvPicPr>
        <p:blipFill rotWithShape="1">
          <a:blip r:embed="rId3">
            <a:alphaModFix/>
          </a:blip>
          <a:srcRect b="0" l="0" r="0" t="0"/>
          <a:stretch/>
        </p:blipFill>
        <p:spPr>
          <a:xfrm>
            <a:off x="2091526" y="256680"/>
            <a:ext cx="8247225" cy="6344639"/>
          </a:xfrm>
          <a:prstGeom prst="rect">
            <a:avLst/>
          </a:prstGeom>
          <a:noFill/>
          <a:ln>
            <a:noFill/>
          </a:ln>
        </p:spPr>
      </p:pic>
      <p:pic>
        <p:nvPicPr>
          <p:cNvPr id="384" name="Google Shape;384;p44"/>
          <p:cNvPicPr preferRelativeResize="0"/>
          <p:nvPr/>
        </p:nvPicPr>
        <p:blipFill rotWithShape="1">
          <a:blip r:embed="rId4">
            <a:alphaModFix/>
          </a:blip>
          <a:srcRect b="0" l="0" r="0" t="0"/>
          <a:stretch/>
        </p:blipFill>
        <p:spPr>
          <a:xfrm>
            <a:off x="10772127" y="278952"/>
            <a:ext cx="1187050" cy="411359"/>
          </a:xfrm>
          <a:prstGeom prst="rect">
            <a:avLst/>
          </a:prstGeom>
          <a:noFill/>
          <a:ln>
            <a:noFill/>
          </a:ln>
        </p:spPr>
      </p:pic>
      <p:sp>
        <p:nvSpPr>
          <p:cNvPr id="385" name="Google Shape;385;p44"/>
          <p:cNvSpPr txBox="1"/>
          <p:nvPr/>
        </p:nvSpPr>
        <p:spPr>
          <a:xfrm>
            <a:off x="5174825" y="4709275"/>
            <a:ext cx="97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nvSpPr>
        <p:spPr>
          <a:xfrm>
            <a:off x="3551583" y="231239"/>
            <a:ext cx="6096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AB3C19"/>
                </a:solidFill>
                <a:latin typeface="Arial"/>
                <a:ea typeface="Arial"/>
                <a:cs typeface="Arial"/>
                <a:sym typeface="Arial"/>
              </a:rPr>
              <a:t>Project Architecture/ Project Flow</a:t>
            </a:r>
            <a:endParaRPr b="0" i="0" sz="2800" u="none" cap="none" strike="noStrike">
              <a:solidFill>
                <a:schemeClr val="dk1"/>
              </a:solidFill>
              <a:latin typeface="Corbel"/>
              <a:ea typeface="Corbel"/>
              <a:cs typeface="Corbel"/>
              <a:sym typeface="Corbel"/>
            </a:endParaRPr>
          </a:p>
        </p:txBody>
      </p:sp>
      <p:sp>
        <p:nvSpPr>
          <p:cNvPr id="114" name="Google Shape;114;p5"/>
          <p:cNvSpPr/>
          <p:nvPr/>
        </p:nvSpPr>
        <p:spPr>
          <a:xfrm>
            <a:off x="1126435" y="994419"/>
            <a:ext cx="3843130" cy="914400"/>
          </a:xfrm>
          <a:prstGeom prst="roundRect">
            <a:avLst>
              <a:gd fmla="val 16667" name="adj"/>
            </a:avLst>
          </a:prstGeom>
          <a:solidFill>
            <a:schemeClr val="accent1"/>
          </a:solidFill>
          <a:ln cap="flat" cmpd="sng" w="19050">
            <a:solidFill>
              <a:srgbClr val="7985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Research on the project Business objective (trying to understand the importance of detecting the abusive emails) </a:t>
            </a:r>
            <a:endParaRPr b="0" i="0" sz="1800" u="none" cap="none" strike="noStrike">
              <a:solidFill>
                <a:schemeClr val="dk1"/>
              </a:solidFill>
              <a:latin typeface="Corbel"/>
              <a:ea typeface="Corbel"/>
              <a:cs typeface="Corbel"/>
              <a:sym typeface="Corbel"/>
            </a:endParaRPr>
          </a:p>
        </p:txBody>
      </p:sp>
      <p:sp>
        <p:nvSpPr>
          <p:cNvPr id="115" name="Google Shape;115;p5"/>
          <p:cNvSpPr/>
          <p:nvPr/>
        </p:nvSpPr>
        <p:spPr>
          <a:xfrm>
            <a:off x="1881811" y="2134272"/>
            <a:ext cx="3843130" cy="914400"/>
          </a:xfrm>
          <a:prstGeom prst="roundRect">
            <a:avLst>
              <a:gd fmla="val 16667" name="adj"/>
            </a:avLst>
          </a:prstGeom>
          <a:solidFill>
            <a:schemeClr val="accent1"/>
          </a:solidFill>
          <a:ln cap="flat" cmpd="sng" w="19050">
            <a:solidFill>
              <a:srgbClr val="7985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Exploring &amp; Cleaning the data, Text pre-processing, Performing EDA - Expanding Contractions, Tokenization, Lemmatization, Removing stop words etc.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 </a:t>
            </a:r>
            <a:endParaRPr b="0" i="0" sz="1500" u="none" cap="none" strike="noStrike">
              <a:solidFill>
                <a:schemeClr val="dk1"/>
              </a:solidFill>
              <a:latin typeface="Corbel"/>
              <a:ea typeface="Corbel"/>
              <a:cs typeface="Corbel"/>
              <a:sym typeface="Corbel"/>
            </a:endParaRPr>
          </a:p>
        </p:txBody>
      </p:sp>
      <p:sp>
        <p:nvSpPr>
          <p:cNvPr id="116" name="Google Shape;116;p5"/>
          <p:cNvSpPr/>
          <p:nvPr/>
        </p:nvSpPr>
        <p:spPr>
          <a:xfrm>
            <a:off x="3048000" y="3149935"/>
            <a:ext cx="3843130" cy="914400"/>
          </a:xfrm>
          <a:prstGeom prst="roundRect">
            <a:avLst>
              <a:gd fmla="val 16667" name="adj"/>
            </a:avLst>
          </a:prstGeom>
          <a:solidFill>
            <a:schemeClr val="accent1"/>
          </a:solidFill>
          <a:ln cap="flat" cmpd="sng" w="19050">
            <a:solidFill>
              <a:srgbClr val="7985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Selection of the model based on the analysis done on different algorithms</a:t>
            </a:r>
            <a:r>
              <a:rPr b="0" i="0" lang="en-US" sz="1500" u="none" cap="none" strike="noStrike">
                <a:solidFill>
                  <a:srgbClr val="FFFFFF"/>
                </a:solidFill>
                <a:latin typeface="Calibri"/>
                <a:ea typeface="Calibri"/>
                <a:cs typeface="Calibri"/>
                <a:sym typeface="Calibri"/>
              </a:rPr>
              <a:t>.</a:t>
            </a:r>
            <a:endParaRPr b="0" i="0" sz="1500" u="none" cap="none" strike="noStrike">
              <a:solidFill>
                <a:schemeClr val="lt1"/>
              </a:solidFill>
              <a:latin typeface="Corbel"/>
              <a:ea typeface="Corbel"/>
              <a:cs typeface="Corbel"/>
              <a:sym typeface="Corbel"/>
            </a:endParaRPr>
          </a:p>
        </p:txBody>
      </p:sp>
      <p:sp>
        <p:nvSpPr>
          <p:cNvPr id="117" name="Google Shape;117;p5"/>
          <p:cNvSpPr/>
          <p:nvPr/>
        </p:nvSpPr>
        <p:spPr>
          <a:xfrm>
            <a:off x="4518991" y="4289788"/>
            <a:ext cx="3843130" cy="914400"/>
          </a:xfrm>
          <a:prstGeom prst="roundRect">
            <a:avLst>
              <a:gd fmla="val 16667" name="adj"/>
            </a:avLst>
          </a:prstGeom>
          <a:solidFill>
            <a:schemeClr val="accent1"/>
          </a:solidFill>
          <a:ln cap="flat" cmpd="sng" w="19050">
            <a:solidFill>
              <a:srgbClr val="7985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Building the model </a:t>
            </a:r>
            <a:endParaRPr b="0" i="0" sz="1500" u="none" cap="none" strike="noStrike">
              <a:solidFill>
                <a:schemeClr val="dk1"/>
              </a:solidFill>
              <a:latin typeface="Corbel"/>
              <a:ea typeface="Corbel"/>
              <a:cs typeface="Corbel"/>
              <a:sym typeface="Corbel"/>
            </a:endParaRPr>
          </a:p>
          <a:p>
            <a:pPr indent="-95250" lvl="0" marL="0" marR="0" rtl="0" algn="ctr">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Creating Training &amp; Testing data</a:t>
            </a:r>
            <a:endParaRPr b="0" i="0" sz="1500" u="none" cap="none" strike="noStrike">
              <a:solidFill>
                <a:schemeClr val="dk1"/>
              </a:solidFill>
              <a:latin typeface="Arial"/>
              <a:ea typeface="Arial"/>
              <a:cs typeface="Arial"/>
              <a:sym typeface="Arial"/>
            </a:endParaRPr>
          </a:p>
          <a:p>
            <a:pPr indent="-95250" lvl="0" marL="0" marR="0" rtl="0" algn="ctr">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Train the model</a:t>
            </a:r>
            <a:endParaRPr b="0" i="0" sz="1500" u="none" cap="none" strike="noStrike">
              <a:solidFill>
                <a:schemeClr val="dk1"/>
              </a:solidFill>
              <a:latin typeface="Arial"/>
              <a:ea typeface="Arial"/>
              <a:cs typeface="Arial"/>
              <a:sym typeface="Arial"/>
            </a:endParaRPr>
          </a:p>
        </p:txBody>
      </p:sp>
      <p:sp>
        <p:nvSpPr>
          <p:cNvPr id="118" name="Google Shape;118;p5"/>
          <p:cNvSpPr/>
          <p:nvPr/>
        </p:nvSpPr>
        <p:spPr>
          <a:xfrm>
            <a:off x="6096000" y="5429641"/>
            <a:ext cx="3048000" cy="715617"/>
          </a:xfrm>
          <a:prstGeom prst="roundRect">
            <a:avLst>
              <a:gd fmla="val 16667" name="adj"/>
            </a:avLst>
          </a:prstGeom>
          <a:solidFill>
            <a:schemeClr val="accent1"/>
          </a:solidFill>
          <a:ln cap="flat" cmpd="sng" w="19050">
            <a:solidFill>
              <a:srgbClr val="7985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Model Deployment</a:t>
            </a:r>
            <a:endParaRPr b="0" i="0" sz="1800" u="none" cap="none" strike="noStrike">
              <a:solidFill>
                <a:schemeClr val="dk1"/>
              </a:solidFill>
              <a:latin typeface="Corbel"/>
              <a:ea typeface="Corbel"/>
              <a:cs typeface="Corbel"/>
              <a:sym typeface="Corbel"/>
            </a:endParaRPr>
          </a:p>
        </p:txBody>
      </p:sp>
      <p:sp>
        <p:nvSpPr>
          <p:cNvPr id="119" name="Google Shape;119;p5"/>
          <p:cNvSpPr/>
          <p:nvPr/>
        </p:nvSpPr>
        <p:spPr>
          <a:xfrm>
            <a:off x="4969565" y="1653812"/>
            <a:ext cx="344557" cy="545702"/>
          </a:xfrm>
          <a:prstGeom prst="downArrow">
            <a:avLst>
              <a:gd fmla="val 50000" name="adj1"/>
              <a:gd fmla="val 50000" name="adj2"/>
            </a:avLst>
          </a:prstGeom>
          <a:solidFill>
            <a:srgbClr val="BE7600"/>
          </a:solidFill>
          <a:ln>
            <a:noFill/>
          </a:ln>
          <a:effectLst>
            <a:outerShdw blurRad="190500" algn="ctr" dir="2700000" dist="228600">
              <a:srgbClr val="000000">
                <a:alpha val="29019"/>
              </a:srgbClr>
            </a:outerShdw>
            <a:reflection blurRad="0" dir="0" dist="0" endA="300" endPos="55000" fadeDir="5400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20" name="Google Shape;120;p5"/>
          <p:cNvSpPr/>
          <p:nvPr/>
        </p:nvSpPr>
        <p:spPr>
          <a:xfrm>
            <a:off x="6135757" y="2713726"/>
            <a:ext cx="344557" cy="545702"/>
          </a:xfrm>
          <a:prstGeom prst="downArrow">
            <a:avLst>
              <a:gd fmla="val 50000" name="adj1"/>
              <a:gd fmla="val 50000" name="adj2"/>
            </a:avLst>
          </a:prstGeom>
          <a:solidFill>
            <a:srgbClr val="BE7600"/>
          </a:solidFill>
          <a:ln>
            <a:noFill/>
          </a:ln>
          <a:effectLst>
            <a:outerShdw blurRad="190500" algn="ctr" dir="2700000" dist="228600">
              <a:srgbClr val="000000">
                <a:alpha val="29019"/>
              </a:srgbClr>
            </a:outerShdw>
            <a:reflection blurRad="0" dir="0" dist="0" endA="300" endPos="55000" fadeDir="5400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21" name="Google Shape;121;p5"/>
          <p:cNvSpPr/>
          <p:nvPr/>
        </p:nvSpPr>
        <p:spPr>
          <a:xfrm>
            <a:off x="6891130" y="3853580"/>
            <a:ext cx="344557" cy="545702"/>
          </a:xfrm>
          <a:prstGeom prst="downArrow">
            <a:avLst>
              <a:gd fmla="val 50000" name="adj1"/>
              <a:gd fmla="val 50000" name="adj2"/>
            </a:avLst>
          </a:prstGeom>
          <a:solidFill>
            <a:srgbClr val="BE7600"/>
          </a:solidFill>
          <a:ln>
            <a:noFill/>
          </a:ln>
          <a:effectLst>
            <a:outerShdw blurRad="190500" algn="ctr" dir="2700000" dist="228600">
              <a:srgbClr val="000000">
                <a:alpha val="2901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22" name="Google Shape;122;p5"/>
          <p:cNvSpPr/>
          <p:nvPr/>
        </p:nvSpPr>
        <p:spPr>
          <a:xfrm>
            <a:off x="8362121" y="4960635"/>
            <a:ext cx="344557" cy="545702"/>
          </a:xfrm>
          <a:prstGeom prst="downArrow">
            <a:avLst>
              <a:gd fmla="val 50000" name="adj1"/>
              <a:gd fmla="val 50000" name="adj2"/>
            </a:avLst>
          </a:prstGeom>
          <a:solidFill>
            <a:srgbClr val="BE7600"/>
          </a:solidFill>
          <a:ln>
            <a:noFill/>
          </a:ln>
          <a:effectLst>
            <a:outerShdw blurRad="190500" algn="ctr" dir="2700000" dist="228600">
              <a:srgbClr val="000000">
                <a:alpha val="29019"/>
              </a:srgbClr>
            </a:outerShdw>
            <a:reflection blurRad="0" dir="0" dist="0" endA="300" endPos="55000" fadeDir="5400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id="123" name="Google Shape;123;p5"/>
          <p:cNvPicPr preferRelativeResize="0"/>
          <p:nvPr/>
        </p:nvPicPr>
        <p:blipFill rotWithShape="1">
          <a:blip r:embed="rId3">
            <a:alphaModFix/>
          </a:blip>
          <a:srcRect b="0" l="0" r="0" t="0"/>
          <a:stretch/>
        </p:blipFill>
        <p:spPr>
          <a:xfrm>
            <a:off x="10721009" y="303452"/>
            <a:ext cx="1245703" cy="3544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cxnSp>
        <p:nvCxnSpPr>
          <p:cNvPr id="128" name="Google Shape;128;gefc12baeb9_0_5"/>
          <p:cNvCxnSpPr/>
          <p:nvPr/>
        </p:nvCxnSpPr>
        <p:spPr>
          <a:xfrm rot="10800000">
            <a:off x="7814132"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129" name="Google Shape;129;gefc12baeb9_0_5"/>
          <p:cNvSpPr/>
          <p:nvPr/>
        </p:nvSpPr>
        <p:spPr>
          <a:xfrm>
            <a:off x="1903099" y="484632"/>
            <a:ext cx="5590200" cy="588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0" name="Google Shape;130;gefc12baeb9_0_5"/>
          <p:cNvSpPr txBox="1"/>
          <p:nvPr/>
        </p:nvSpPr>
        <p:spPr>
          <a:xfrm>
            <a:off x="2266572" y="977900"/>
            <a:ext cx="4904700" cy="3327600"/>
          </a:xfrm>
          <a:prstGeom prst="rect">
            <a:avLst/>
          </a:prstGeom>
          <a:noFill/>
          <a:ln>
            <a:noFill/>
          </a:ln>
        </p:spPr>
        <p:txBody>
          <a:bodyPr anchorCtr="0" anchor="b" bIns="45700" lIns="91425" spcFirstLastPara="1" rIns="91425" wrap="square" tIns="45700">
            <a:normAutofit/>
          </a:bodyPr>
          <a:lstStyle/>
          <a:p>
            <a:pPr indent="0" lvl="0" marL="0" marR="0" rtl="0" algn="r">
              <a:lnSpc>
                <a:spcPct val="80000"/>
              </a:lnSpc>
              <a:spcBef>
                <a:spcPts val="0"/>
              </a:spcBef>
              <a:spcAft>
                <a:spcPts val="600"/>
              </a:spcAft>
              <a:buClr>
                <a:srgbClr val="000000"/>
              </a:buClr>
              <a:buSzPts val="4700"/>
              <a:buFont typeface="Arial"/>
              <a:buNone/>
            </a:pPr>
            <a:r>
              <a:rPr b="1" i="0" lang="en-US" sz="4700" u="none" cap="none" strike="noStrike">
                <a:solidFill>
                  <a:srgbClr val="0C0C0C"/>
                </a:solidFill>
                <a:latin typeface="Twentieth Century"/>
                <a:ea typeface="Twentieth Century"/>
                <a:cs typeface="Twentieth Century"/>
                <a:sym typeface="Twentieth Century"/>
              </a:rPr>
              <a:t>INTRODUCTION</a:t>
            </a:r>
            <a:endParaRPr b="0" i="0" sz="4700" u="none" cap="none" strike="noStrike">
              <a:solidFill>
                <a:srgbClr val="0C0C0C"/>
              </a:solidFill>
              <a:latin typeface="Twentieth Century"/>
              <a:ea typeface="Twentieth Century"/>
              <a:cs typeface="Twentieth Century"/>
              <a:sym typeface="Twentieth Century"/>
            </a:endParaRPr>
          </a:p>
        </p:txBody>
      </p:sp>
      <p:cxnSp>
        <p:nvCxnSpPr>
          <p:cNvPr id="131" name="Google Shape;131;gefc12baeb9_0_5"/>
          <p:cNvCxnSpPr/>
          <p:nvPr/>
        </p:nvCxnSpPr>
        <p:spPr>
          <a:xfrm>
            <a:off x="3143010" y="4476657"/>
            <a:ext cx="4028100" cy="0"/>
          </a:xfrm>
          <a:prstGeom prst="straightConnector1">
            <a:avLst/>
          </a:prstGeom>
          <a:noFill/>
          <a:ln cap="flat" cmpd="sng" w="19050">
            <a:solidFill>
              <a:srgbClr val="1482AB"/>
            </a:solidFill>
            <a:prstDash val="solid"/>
            <a:round/>
            <a:headEnd len="sm" w="sm" type="none"/>
            <a:tailEnd len="sm" w="sm" type="none"/>
          </a:ln>
        </p:spPr>
      </p:cxnSp>
      <p:sp>
        <p:nvSpPr>
          <p:cNvPr id="132" name="Google Shape;132;gefc12baeb9_0_5"/>
          <p:cNvSpPr/>
          <p:nvPr/>
        </p:nvSpPr>
        <p:spPr>
          <a:xfrm>
            <a:off x="7613902" y="484632"/>
            <a:ext cx="2688300" cy="5880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33" name="Google Shape;133;gefc12baeb9_0_5"/>
          <p:cNvPicPr preferRelativeResize="0"/>
          <p:nvPr/>
        </p:nvPicPr>
        <p:blipFill rotWithShape="1">
          <a:blip r:embed="rId3">
            <a:alphaModFix/>
          </a:blip>
          <a:srcRect b="0" l="0" r="0" t="0"/>
          <a:stretch/>
        </p:blipFill>
        <p:spPr>
          <a:xfrm>
            <a:off x="10786194" y="171748"/>
            <a:ext cx="1187050" cy="4113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4"/>
          <p:cNvSpPr txBox="1"/>
          <p:nvPr>
            <p:ph type="title"/>
          </p:nvPr>
        </p:nvSpPr>
        <p:spPr>
          <a:xfrm>
            <a:off x="1143000" y="223935"/>
            <a:ext cx="9875520" cy="10824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B3C19"/>
              </a:buClr>
              <a:buSzPts val="2800"/>
              <a:buFont typeface="Arial"/>
              <a:buNone/>
            </a:pPr>
            <a:r>
              <a:rPr b="1" lang="en-US" sz="2800">
                <a:solidFill>
                  <a:srgbClr val="AB3C19"/>
                </a:solidFill>
                <a:latin typeface="Arial"/>
                <a:ea typeface="Arial"/>
                <a:cs typeface="Arial"/>
                <a:sym typeface="Arial"/>
              </a:rPr>
              <a:t>Why it is important to detect the abusive emails?</a:t>
            </a:r>
            <a:endParaRPr b="1" sz="2800">
              <a:solidFill>
                <a:srgbClr val="AB3C19"/>
              </a:solidFill>
              <a:latin typeface="Arial"/>
              <a:ea typeface="Arial"/>
              <a:cs typeface="Arial"/>
              <a:sym typeface="Arial"/>
            </a:endParaRPr>
          </a:p>
        </p:txBody>
      </p:sp>
      <p:sp>
        <p:nvSpPr>
          <p:cNvPr id="139" name="Google Shape;139;p4"/>
          <p:cNvSpPr txBox="1"/>
          <p:nvPr>
            <p:ph idx="1" type="body"/>
          </p:nvPr>
        </p:nvSpPr>
        <p:spPr>
          <a:xfrm>
            <a:off x="718458" y="1306410"/>
            <a:ext cx="10842172" cy="4889105"/>
          </a:xfrm>
          <a:prstGeom prst="rect">
            <a:avLst/>
          </a:prstGeom>
          <a:noFill/>
          <a:ln>
            <a:noFill/>
          </a:ln>
        </p:spPr>
        <p:txBody>
          <a:bodyPr anchorCtr="0" anchor="t" bIns="45700" lIns="91425" spcFirstLastPara="1" rIns="91425" wrap="square" tIns="45700">
            <a:noAutofit/>
          </a:bodyPr>
          <a:lstStyle/>
          <a:p>
            <a:pPr indent="-285750" lvl="0" marL="331470" rtl="0" algn="l">
              <a:lnSpc>
                <a:spcPct val="90000"/>
              </a:lnSpc>
              <a:spcBef>
                <a:spcPts val="0"/>
              </a:spcBef>
              <a:spcAft>
                <a:spcPts val="0"/>
              </a:spcAft>
              <a:buSzPts val="1440"/>
              <a:buFont typeface="Courier New"/>
              <a:buChar char="o"/>
            </a:pPr>
            <a:r>
              <a:rPr lang="en-US" sz="1500">
                <a:latin typeface="Arial"/>
                <a:ea typeface="Arial"/>
                <a:cs typeface="Arial"/>
                <a:sym typeface="Arial"/>
              </a:rPr>
              <a:t>These email accounts belong to people who have a habit of marking emails as spam. In email marketing, they're known as “complainers.” According to a study by MailChimp, which analyzed hundreds of millions of email campaigns, companies that have between 26 and 50 employees have the lowest abuse rates: 0.007 percent.</a:t>
            </a:r>
            <a:endParaRPr/>
          </a:p>
          <a:p>
            <a:pPr indent="-285750" lvl="0" marL="331470" rtl="0" algn="l">
              <a:lnSpc>
                <a:spcPct val="90000"/>
              </a:lnSpc>
              <a:spcBef>
                <a:spcPts val="0"/>
              </a:spcBef>
              <a:spcAft>
                <a:spcPts val="0"/>
              </a:spcAft>
              <a:buSzPts val="1440"/>
              <a:buFont typeface="Courier New"/>
              <a:buChar char="o"/>
            </a:pPr>
            <a:r>
              <a:rPr lang="en-US" sz="1500">
                <a:latin typeface="Arial"/>
                <a:ea typeface="Arial"/>
                <a:cs typeface="Arial"/>
                <a:sym typeface="Arial"/>
              </a:rPr>
              <a:t>Some 53 percent of the world’s email traffic is spam. In 2019, people like you and I are getting about 126 emails a day. It seems, then, like a large part of our lives has moved into our (increasingly crowded) inboxes. On top of that, over 53 percent of the world’s email traffic overall is spam, according to the most recent numbers from Statista. When you consider this statistic, it’s no surprise we’ve become so sensitive about and protective of our space and time. Internet service providers (IPSs), too, have given us tools to fight back and regain control over our mailboxes. The “Unsubscribe” button allows us to fire an annoying sender for good. And the “Mark as Spam” button is a quick way to let ISPs know that a message is unsolicited and irritating</a:t>
            </a:r>
            <a:endParaRPr/>
          </a:p>
          <a:p>
            <a:pPr indent="-285750" lvl="0" marL="331470" rtl="0" algn="l">
              <a:lnSpc>
                <a:spcPct val="90000"/>
              </a:lnSpc>
              <a:spcBef>
                <a:spcPts val="0"/>
              </a:spcBef>
              <a:spcAft>
                <a:spcPts val="0"/>
              </a:spcAft>
              <a:buSzPts val="1440"/>
              <a:buFont typeface="Courier New"/>
              <a:buChar char="o"/>
            </a:pPr>
            <a:r>
              <a:rPr lang="en-US" sz="1500">
                <a:latin typeface="Arial"/>
                <a:ea typeface="Arial"/>
                <a:cs typeface="Arial"/>
                <a:sym typeface="Arial"/>
              </a:rPr>
              <a:t>How abuse emails affect your sender reputation: </a:t>
            </a:r>
            <a:endParaRPr/>
          </a:p>
          <a:p>
            <a:pPr indent="0" lvl="1" marL="502919" rtl="0" algn="l">
              <a:lnSpc>
                <a:spcPct val="90000"/>
              </a:lnSpc>
              <a:spcBef>
                <a:spcPts val="0"/>
              </a:spcBef>
              <a:spcAft>
                <a:spcPts val="0"/>
              </a:spcAft>
              <a:buSzPts val="1440"/>
              <a:buNone/>
            </a:pPr>
            <a:r>
              <a:rPr lang="en-US" sz="1500">
                <a:latin typeface="Arial"/>
                <a:ea typeface="Arial"/>
                <a:cs typeface="Arial"/>
                <a:sym typeface="Arial"/>
              </a:rPr>
              <a:t>All these tools are necessary, of course. But when you're running a business, they can become harmful weapons turned against you. They can easily tarnish your reputation, and that should give you pause: As an email sender, you should consider this as a serious influence on your deliverability ability. Related: Deliver content straight to the Inbox; How to Surpass the Spam FilterISPs keep an eye on your sender reputation to determine how to handle your emails. A high complaint rate -- just as a high bounce rate -- raises a red flag. It tells inbox providers you’re not following email marketing best practices. As a result, they’ll withdraw their support, causing your emails to: </a:t>
            </a:r>
            <a:endParaRPr/>
          </a:p>
          <a:p>
            <a:pPr indent="-285750" lvl="1" marL="788670" rtl="0" algn="l">
              <a:lnSpc>
                <a:spcPct val="90000"/>
              </a:lnSpc>
              <a:spcBef>
                <a:spcPts val="0"/>
              </a:spcBef>
              <a:spcAft>
                <a:spcPts val="0"/>
              </a:spcAft>
              <a:buSzPts val="1440"/>
              <a:buFont typeface="Noto Sans Symbols"/>
              <a:buChar char="▪"/>
            </a:pPr>
            <a:r>
              <a:rPr lang="en-US" sz="1500">
                <a:latin typeface="Arial"/>
                <a:ea typeface="Arial"/>
                <a:cs typeface="Arial"/>
                <a:sym typeface="Arial"/>
              </a:rPr>
              <a:t>either land in the spam folder or </a:t>
            </a:r>
            <a:endParaRPr/>
          </a:p>
          <a:p>
            <a:pPr indent="-285750" lvl="1" marL="788670" rtl="0" algn="l">
              <a:lnSpc>
                <a:spcPct val="90000"/>
              </a:lnSpc>
              <a:spcBef>
                <a:spcPts val="0"/>
              </a:spcBef>
              <a:spcAft>
                <a:spcPts val="0"/>
              </a:spcAft>
              <a:buSzPts val="1440"/>
              <a:buFont typeface="Noto Sans Symbols"/>
              <a:buChar char="▪"/>
            </a:pPr>
            <a:r>
              <a:rPr lang="en-US" sz="1500">
                <a:latin typeface="Arial"/>
                <a:ea typeface="Arial"/>
                <a:cs typeface="Arial"/>
                <a:sym typeface="Arial"/>
              </a:rPr>
              <a:t>never even reach your subscribers</a:t>
            </a:r>
            <a:endParaRPr/>
          </a:p>
          <a:p>
            <a:pPr indent="-285750" lvl="0" marL="331470" rtl="0" algn="l">
              <a:lnSpc>
                <a:spcPct val="90000"/>
              </a:lnSpc>
              <a:spcBef>
                <a:spcPts val="0"/>
              </a:spcBef>
              <a:spcAft>
                <a:spcPts val="0"/>
              </a:spcAft>
              <a:buSzPts val="1440"/>
              <a:buFont typeface="Courier New"/>
              <a:buChar char="o"/>
            </a:pPr>
            <a:r>
              <a:rPr lang="en-US" sz="1500">
                <a:latin typeface="Arial"/>
                <a:ea typeface="Arial"/>
                <a:cs typeface="Arial"/>
                <a:sym typeface="Arial"/>
              </a:rPr>
              <a:t>But what if you’re a legitimate business owner and you’ve never meant any harm? As Stephanie Colleton of Return Path explains, human behavior is often hard to predict, so you’re still exposed to risk. Some of your emails may come across as spam, so people won’t hesitate to hit the dreaded button. </a:t>
            </a:r>
            <a:endParaRPr/>
          </a:p>
          <a:p>
            <a:pPr indent="-285750" lvl="0" marL="331470" rtl="0" algn="l">
              <a:lnSpc>
                <a:spcPct val="90000"/>
              </a:lnSpc>
              <a:spcBef>
                <a:spcPts val="0"/>
              </a:spcBef>
              <a:spcAft>
                <a:spcPts val="0"/>
              </a:spcAft>
              <a:buSzPts val="1440"/>
              <a:buFont typeface="Courier New"/>
              <a:buChar char="o"/>
            </a:pPr>
            <a:r>
              <a:rPr lang="en-US" sz="1500">
                <a:latin typeface="Arial"/>
                <a:ea typeface="Arial"/>
                <a:cs typeface="Arial"/>
                <a:sym typeface="Arial"/>
              </a:rPr>
              <a:t>It’s impossible to guess who those people are just by taking a long look at your email list. An email validation system, on the other hand, scans your contacts and detects abuse emails in a matter of seconds.</a:t>
            </a:r>
            <a:endParaRPr sz="15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1143000" y="609600"/>
            <a:ext cx="9875520" cy="57538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3600">
                <a:solidFill>
                  <a:srgbClr val="AB3C19"/>
                </a:solidFill>
                <a:latin typeface="Arial"/>
                <a:ea typeface="Arial"/>
                <a:cs typeface="Arial"/>
                <a:sym typeface="Arial"/>
              </a:rPr>
              <a:t>Data</a:t>
            </a:r>
            <a:r>
              <a:rPr lang="en-US" sz="3600"/>
              <a:t> </a:t>
            </a:r>
            <a:r>
              <a:rPr b="1" lang="en-US" sz="3600">
                <a:solidFill>
                  <a:srgbClr val="AB3C19"/>
                </a:solidFill>
                <a:latin typeface="Arial"/>
                <a:ea typeface="Arial"/>
                <a:cs typeface="Arial"/>
                <a:sym typeface="Arial"/>
              </a:rPr>
              <a:t>distribution in each class</a:t>
            </a:r>
            <a:endParaRPr b="1" sz="3600">
              <a:solidFill>
                <a:srgbClr val="AB3C19"/>
              </a:solidFill>
              <a:latin typeface="Arial"/>
              <a:ea typeface="Arial"/>
              <a:cs typeface="Arial"/>
              <a:sym typeface="Arial"/>
            </a:endParaRPr>
          </a:p>
        </p:txBody>
      </p:sp>
      <p:pic>
        <p:nvPicPr>
          <p:cNvPr id="145" name="Google Shape;145;p10"/>
          <p:cNvPicPr preferRelativeResize="0"/>
          <p:nvPr/>
        </p:nvPicPr>
        <p:blipFill rotWithShape="1">
          <a:blip r:embed="rId3">
            <a:alphaModFix/>
          </a:blip>
          <a:srcRect b="0" l="0" r="0" t="0"/>
          <a:stretch/>
        </p:blipFill>
        <p:spPr>
          <a:xfrm>
            <a:off x="277146" y="1548883"/>
            <a:ext cx="5617156" cy="3910952"/>
          </a:xfrm>
          <a:prstGeom prst="rect">
            <a:avLst/>
          </a:prstGeom>
          <a:noFill/>
          <a:ln>
            <a:noFill/>
          </a:ln>
        </p:spPr>
      </p:pic>
      <p:pic>
        <p:nvPicPr>
          <p:cNvPr id="146" name="Google Shape;146;p10"/>
          <p:cNvPicPr preferRelativeResize="0"/>
          <p:nvPr/>
        </p:nvPicPr>
        <p:blipFill rotWithShape="1">
          <a:blip r:embed="rId4">
            <a:alphaModFix/>
          </a:blip>
          <a:srcRect b="0" l="0" r="0" t="0"/>
          <a:stretch/>
        </p:blipFill>
        <p:spPr>
          <a:xfrm>
            <a:off x="5801633" y="1548882"/>
            <a:ext cx="6000775" cy="3910953"/>
          </a:xfrm>
          <a:prstGeom prst="rect">
            <a:avLst/>
          </a:prstGeom>
          <a:noFill/>
          <a:ln>
            <a:noFill/>
          </a:ln>
        </p:spPr>
      </p:pic>
      <p:sp>
        <p:nvSpPr>
          <p:cNvPr id="147" name="Google Shape;147;p10"/>
          <p:cNvSpPr txBox="1"/>
          <p:nvPr/>
        </p:nvSpPr>
        <p:spPr>
          <a:xfrm>
            <a:off x="7203233" y="5720194"/>
            <a:ext cx="391885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After dropping the duplicate emails </a:t>
            </a:r>
            <a:endParaRPr b="0" i="0" sz="1800" u="none" cap="none" strike="noStrike">
              <a:solidFill>
                <a:srgbClr val="000000"/>
              </a:solidFill>
              <a:latin typeface="Arial"/>
              <a:ea typeface="Arial"/>
              <a:cs typeface="Arial"/>
              <a:sym typeface="Arial"/>
            </a:endParaRPr>
          </a:p>
        </p:txBody>
      </p:sp>
      <p:sp>
        <p:nvSpPr>
          <p:cNvPr id="148" name="Google Shape;148;p10"/>
          <p:cNvSpPr txBox="1"/>
          <p:nvPr/>
        </p:nvSpPr>
        <p:spPr>
          <a:xfrm>
            <a:off x="1356048" y="5791464"/>
            <a:ext cx="391885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Before dropping the duplicate emails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cxnSp>
        <p:nvCxnSpPr>
          <p:cNvPr id="153" name="Google Shape;153;gefc12baeb9_0_131"/>
          <p:cNvCxnSpPr/>
          <p:nvPr/>
        </p:nvCxnSpPr>
        <p:spPr>
          <a:xfrm rot="10800000">
            <a:off x="7814132"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154" name="Google Shape;154;gefc12baeb9_0_131"/>
          <p:cNvSpPr/>
          <p:nvPr/>
        </p:nvSpPr>
        <p:spPr>
          <a:xfrm>
            <a:off x="1372725" y="484625"/>
            <a:ext cx="8069700" cy="5471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5" name="Google Shape;155;gefc12baeb9_0_131"/>
          <p:cNvSpPr/>
          <p:nvPr/>
        </p:nvSpPr>
        <p:spPr>
          <a:xfrm>
            <a:off x="2023699" y="484632"/>
            <a:ext cx="5590200" cy="588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6" name="Google Shape;156;gefc12baeb9_0_131"/>
          <p:cNvSpPr txBox="1"/>
          <p:nvPr/>
        </p:nvSpPr>
        <p:spPr>
          <a:xfrm>
            <a:off x="2266572" y="977900"/>
            <a:ext cx="4904700" cy="3327600"/>
          </a:xfrm>
          <a:prstGeom prst="rect">
            <a:avLst/>
          </a:prstGeom>
          <a:noFill/>
          <a:ln>
            <a:noFill/>
          </a:ln>
        </p:spPr>
        <p:txBody>
          <a:bodyPr anchorCtr="0" anchor="b" bIns="45700" lIns="91425" spcFirstLastPara="1" rIns="91425" wrap="square" tIns="45700">
            <a:normAutofit/>
          </a:bodyPr>
          <a:lstStyle/>
          <a:p>
            <a:pPr indent="0" lvl="0" marL="0" marR="0" rtl="0" algn="r">
              <a:lnSpc>
                <a:spcPct val="80000"/>
              </a:lnSpc>
              <a:spcBef>
                <a:spcPts val="0"/>
              </a:spcBef>
              <a:spcAft>
                <a:spcPts val="600"/>
              </a:spcAft>
              <a:buClr>
                <a:srgbClr val="000000"/>
              </a:buClr>
              <a:buSzPts val="4700"/>
              <a:buFont typeface="Arial"/>
              <a:buNone/>
            </a:pPr>
            <a:r>
              <a:rPr b="1" i="0" lang="en-US" sz="4700" u="none" cap="none" strike="noStrike">
                <a:solidFill>
                  <a:srgbClr val="0C0C0C"/>
                </a:solidFill>
                <a:latin typeface="Twentieth Century"/>
                <a:ea typeface="Twentieth Century"/>
                <a:cs typeface="Twentieth Century"/>
                <a:sym typeface="Twentieth Century"/>
              </a:rPr>
              <a:t>EXPLORATORY DATA ANALYSIS (EDA)</a:t>
            </a:r>
            <a:endParaRPr b="0" i="0" sz="4700" u="none" cap="none" strike="noStrike">
              <a:solidFill>
                <a:srgbClr val="0C0C0C"/>
              </a:solidFill>
              <a:latin typeface="Twentieth Century"/>
              <a:ea typeface="Twentieth Century"/>
              <a:cs typeface="Twentieth Century"/>
              <a:sym typeface="Twentieth Century"/>
            </a:endParaRPr>
          </a:p>
        </p:txBody>
      </p:sp>
      <p:cxnSp>
        <p:nvCxnSpPr>
          <p:cNvPr id="157" name="Google Shape;157;gefc12baeb9_0_131"/>
          <p:cNvCxnSpPr/>
          <p:nvPr/>
        </p:nvCxnSpPr>
        <p:spPr>
          <a:xfrm>
            <a:off x="3143010" y="4476657"/>
            <a:ext cx="4028100" cy="0"/>
          </a:xfrm>
          <a:prstGeom prst="straightConnector1">
            <a:avLst/>
          </a:prstGeom>
          <a:noFill/>
          <a:ln cap="flat" cmpd="sng" w="19050">
            <a:solidFill>
              <a:srgbClr val="1482AB"/>
            </a:solidFill>
            <a:prstDash val="solid"/>
            <a:round/>
            <a:headEnd len="sm" w="sm" type="none"/>
            <a:tailEnd len="sm" w="sm" type="none"/>
          </a:ln>
        </p:spPr>
      </p:cxnSp>
      <p:sp>
        <p:nvSpPr>
          <p:cNvPr id="158" name="Google Shape;158;gefc12baeb9_0_131"/>
          <p:cNvSpPr/>
          <p:nvPr/>
        </p:nvSpPr>
        <p:spPr>
          <a:xfrm>
            <a:off x="7613902" y="484632"/>
            <a:ext cx="2688300" cy="5880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59" name="Google Shape;159;gefc12baeb9_0_131"/>
          <p:cNvPicPr preferRelativeResize="0"/>
          <p:nvPr/>
        </p:nvPicPr>
        <p:blipFill rotWithShape="1">
          <a:blip r:embed="rId3">
            <a:alphaModFix/>
          </a:blip>
          <a:srcRect b="0" l="0" r="0" t="0"/>
          <a:stretch/>
        </p:blipFill>
        <p:spPr>
          <a:xfrm>
            <a:off x="10439951" y="348250"/>
            <a:ext cx="1432475" cy="49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6"/>
          <p:cNvSpPr txBox="1"/>
          <p:nvPr>
            <p:ph type="title"/>
          </p:nvPr>
        </p:nvSpPr>
        <p:spPr>
          <a:xfrm>
            <a:off x="1143000" y="609600"/>
            <a:ext cx="9875520" cy="799322"/>
          </a:xfrm>
          <a:prstGeom prst="rect">
            <a:avLst/>
          </a:prstGeom>
          <a:noFill/>
          <a:ln>
            <a:noFill/>
          </a:ln>
        </p:spPr>
        <p:txBody>
          <a:bodyPr anchorCtr="0" anchor="ctr" bIns="45700" lIns="91425" spcFirstLastPara="1" rIns="91425" wrap="square" tIns="45700">
            <a:normAutofit/>
          </a:bodyPr>
          <a:lstStyle/>
          <a:p>
            <a:pPr indent="-114300" lvl="0" marL="114300" rtl="0" algn="ctr">
              <a:lnSpc>
                <a:spcPct val="90000"/>
              </a:lnSpc>
              <a:spcBef>
                <a:spcPts val="0"/>
              </a:spcBef>
              <a:spcAft>
                <a:spcPts val="0"/>
              </a:spcAft>
              <a:buClr>
                <a:srgbClr val="AB3C19"/>
              </a:buClr>
              <a:buSzPts val="2800"/>
              <a:buFont typeface="Arial"/>
              <a:buNone/>
            </a:pPr>
            <a:r>
              <a:rPr b="1" lang="en-US" sz="2800">
                <a:solidFill>
                  <a:srgbClr val="AB3C19"/>
                </a:solidFill>
                <a:latin typeface="Arial"/>
                <a:ea typeface="Arial"/>
                <a:cs typeface="Arial"/>
                <a:sym typeface="Arial"/>
              </a:rPr>
              <a:t>Text Pre-processing </a:t>
            </a:r>
            <a:endParaRPr/>
          </a:p>
        </p:txBody>
      </p:sp>
      <p:sp>
        <p:nvSpPr>
          <p:cNvPr id="165" name="Google Shape;165;p6"/>
          <p:cNvSpPr txBox="1"/>
          <p:nvPr>
            <p:ph idx="1" type="body"/>
          </p:nvPr>
        </p:nvSpPr>
        <p:spPr>
          <a:xfrm>
            <a:off x="881743" y="1427583"/>
            <a:ext cx="5472404" cy="48923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280"/>
              <a:buNone/>
            </a:pPr>
            <a:r>
              <a:t/>
            </a:r>
            <a:endParaRPr b="1" i="0" sz="1600" u="none" strike="noStrike">
              <a:solidFill>
                <a:srgbClr val="262626"/>
              </a:solidFill>
              <a:latin typeface="Arial"/>
              <a:ea typeface="Arial"/>
              <a:cs typeface="Arial"/>
              <a:sym typeface="Arial"/>
            </a:endParaRPr>
          </a:p>
          <a:p>
            <a:pPr indent="0" lvl="0" marL="0" rtl="0" algn="l">
              <a:lnSpc>
                <a:spcPct val="90000"/>
              </a:lnSpc>
              <a:spcBef>
                <a:spcPts val="0"/>
              </a:spcBef>
              <a:spcAft>
                <a:spcPts val="0"/>
              </a:spcAft>
              <a:buSzPts val="1280"/>
              <a:buNone/>
            </a:pPr>
            <a:r>
              <a:rPr b="1" i="0" lang="en-US" sz="1600" u="none" strike="noStrike">
                <a:solidFill>
                  <a:srgbClr val="262626"/>
                </a:solidFill>
                <a:latin typeface="Arial"/>
                <a:ea typeface="Arial"/>
                <a:cs typeface="Arial"/>
                <a:sym typeface="Arial"/>
              </a:rPr>
              <a:t>Cleaning Data</a:t>
            </a:r>
            <a:endParaRPr/>
          </a:p>
          <a:p>
            <a:pPr indent="0" lvl="0" marL="0" rtl="0" algn="l">
              <a:lnSpc>
                <a:spcPct val="90000"/>
              </a:lnSpc>
              <a:spcBef>
                <a:spcPts val="0"/>
              </a:spcBef>
              <a:spcAft>
                <a:spcPts val="0"/>
              </a:spcAft>
              <a:buSzPts val="1280"/>
              <a:buNone/>
            </a:pPr>
            <a:r>
              <a:t/>
            </a:r>
            <a:endParaRPr b="1" i="0" sz="1600" u="none" strike="noStrike">
              <a:solidFill>
                <a:srgbClr val="262626"/>
              </a:solidFill>
              <a:latin typeface="Arial"/>
              <a:ea typeface="Arial"/>
              <a:cs typeface="Arial"/>
              <a:sym typeface="Arial"/>
            </a:endParaRPr>
          </a:p>
          <a:p>
            <a:pPr indent="-320040" lvl="0" marL="457200" rtl="0" algn="l">
              <a:lnSpc>
                <a:spcPct val="90000"/>
              </a:lnSpc>
              <a:spcBef>
                <a:spcPts val="1400"/>
              </a:spcBef>
              <a:spcAft>
                <a:spcPts val="0"/>
              </a:spcAft>
              <a:buSzPts val="1440"/>
              <a:buFont typeface="Arial"/>
              <a:buAutoNum type="arabicPeriod"/>
            </a:pPr>
            <a:r>
              <a:rPr lang="en-US" sz="1600">
                <a:solidFill>
                  <a:srgbClr val="262626"/>
                </a:solidFill>
                <a:latin typeface="Arial"/>
                <a:ea typeface="Arial"/>
                <a:cs typeface="Arial"/>
                <a:sym typeface="Arial"/>
              </a:rPr>
              <a:t>Dropping unnecessary columns in a Data Frame.</a:t>
            </a:r>
            <a:endParaRPr/>
          </a:p>
          <a:p>
            <a:pPr indent="-320040" lvl="0" marL="457200" rtl="0" algn="l">
              <a:lnSpc>
                <a:spcPct val="90000"/>
              </a:lnSpc>
              <a:spcBef>
                <a:spcPts val="1400"/>
              </a:spcBef>
              <a:spcAft>
                <a:spcPts val="0"/>
              </a:spcAft>
              <a:buSzPts val="1440"/>
              <a:buFont typeface="Arial"/>
              <a:buAutoNum type="arabicPeriod"/>
            </a:pPr>
            <a:r>
              <a:rPr lang="en-US" sz="1600">
                <a:solidFill>
                  <a:srgbClr val="262626"/>
                </a:solidFill>
                <a:latin typeface="Arial"/>
                <a:ea typeface="Arial"/>
                <a:cs typeface="Arial"/>
                <a:sym typeface="Arial"/>
              </a:rPr>
              <a:t>Deleting the duplicate values </a:t>
            </a:r>
            <a:endParaRPr/>
          </a:p>
          <a:p>
            <a:pPr indent="-320040" lvl="0" marL="457200" rtl="0" algn="l">
              <a:lnSpc>
                <a:spcPct val="90000"/>
              </a:lnSpc>
              <a:spcBef>
                <a:spcPts val="1400"/>
              </a:spcBef>
              <a:spcAft>
                <a:spcPts val="0"/>
              </a:spcAft>
              <a:buSzPts val="1440"/>
              <a:buFont typeface="Arial"/>
              <a:buAutoNum type="arabicPeriod"/>
            </a:pPr>
            <a:r>
              <a:rPr lang="en-US" sz="1600">
                <a:solidFill>
                  <a:srgbClr val="262626"/>
                </a:solidFill>
                <a:latin typeface="Arial"/>
                <a:ea typeface="Arial"/>
                <a:cs typeface="Arial"/>
                <a:sym typeface="Arial"/>
              </a:rPr>
              <a:t>Removing special characters and numbers from the data</a:t>
            </a:r>
            <a:endParaRPr/>
          </a:p>
          <a:p>
            <a:pPr indent="-320040" lvl="0" marL="457200" rtl="0" algn="l">
              <a:lnSpc>
                <a:spcPct val="90000"/>
              </a:lnSpc>
              <a:spcBef>
                <a:spcPts val="1400"/>
              </a:spcBef>
              <a:spcAft>
                <a:spcPts val="0"/>
              </a:spcAft>
              <a:buSzPts val="1440"/>
              <a:buFont typeface="Arial"/>
              <a:buAutoNum type="arabicPeriod"/>
            </a:pPr>
            <a:r>
              <a:rPr lang="en-US" sz="1600">
                <a:solidFill>
                  <a:srgbClr val="262626"/>
                </a:solidFill>
                <a:latin typeface="Arial"/>
                <a:ea typeface="Arial"/>
                <a:cs typeface="Arial"/>
                <a:sym typeface="Arial"/>
              </a:rPr>
              <a:t>Using . str() methods to clean columns.</a:t>
            </a:r>
            <a:endParaRPr/>
          </a:p>
          <a:p>
            <a:pPr indent="-320040" lvl="0" marL="457200" rtl="0" algn="l">
              <a:lnSpc>
                <a:spcPct val="90000"/>
              </a:lnSpc>
              <a:spcBef>
                <a:spcPts val="1400"/>
              </a:spcBef>
              <a:spcAft>
                <a:spcPts val="0"/>
              </a:spcAft>
              <a:buSzPts val="1440"/>
              <a:buFont typeface="Arial"/>
              <a:buAutoNum type="arabicPeriod"/>
            </a:pPr>
            <a:r>
              <a:rPr lang="en-US" sz="1600">
                <a:solidFill>
                  <a:srgbClr val="262626"/>
                </a:solidFill>
                <a:latin typeface="Arial"/>
                <a:ea typeface="Arial"/>
                <a:cs typeface="Arial"/>
                <a:sym typeface="Arial"/>
              </a:rPr>
              <a:t>Removing unwanted words </a:t>
            </a:r>
            <a:endParaRPr/>
          </a:p>
          <a:p>
            <a:pPr indent="-320040" lvl="0" marL="457200" rtl="0" algn="l">
              <a:lnSpc>
                <a:spcPct val="90000"/>
              </a:lnSpc>
              <a:spcBef>
                <a:spcPts val="1400"/>
              </a:spcBef>
              <a:spcAft>
                <a:spcPts val="0"/>
              </a:spcAft>
              <a:buSzPts val="1440"/>
              <a:buFont typeface="Arial"/>
              <a:buAutoNum type="arabicPeriod"/>
            </a:pPr>
            <a:r>
              <a:rPr lang="en-US" sz="1600">
                <a:solidFill>
                  <a:srgbClr val="262626"/>
                </a:solidFill>
                <a:latin typeface="Arial"/>
                <a:ea typeface="Arial"/>
                <a:cs typeface="Arial"/>
                <a:sym typeface="Arial"/>
              </a:rPr>
              <a:t>Renaming columns to a more recognizable set of labels.</a:t>
            </a:r>
            <a:endParaRPr/>
          </a:p>
          <a:p>
            <a:pPr indent="-320040" lvl="0" marL="457200" rtl="0" algn="l">
              <a:lnSpc>
                <a:spcPct val="90000"/>
              </a:lnSpc>
              <a:spcBef>
                <a:spcPts val="1400"/>
              </a:spcBef>
              <a:spcAft>
                <a:spcPts val="0"/>
              </a:spcAft>
              <a:buSzPts val="1440"/>
              <a:buFont typeface="Arial"/>
              <a:buAutoNum type="arabicPeriod"/>
            </a:pPr>
            <a:r>
              <a:rPr lang="en-US" sz="1600">
                <a:solidFill>
                  <a:srgbClr val="262626"/>
                </a:solidFill>
                <a:latin typeface="Arial"/>
                <a:ea typeface="Arial"/>
                <a:cs typeface="Arial"/>
                <a:sym typeface="Arial"/>
              </a:rPr>
              <a:t>Skipping unnecessary rows in a CSV file.</a:t>
            </a:r>
            <a:endParaRPr/>
          </a:p>
          <a:p>
            <a:pPr indent="0" lvl="0" marL="0" rtl="0" algn="l">
              <a:lnSpc>
                <a:spcPct val="90000"/>
              </a:lnSpc>
              <a:spcBef>
                <a:spcPts val="0"/>
              </a:spcBef>
              <a:spcAft>
                <a:spcPts val="0"/>
              </a:spcAft>
              <a:buSzPts val="1760"/>
              <a:buNone/>
            </a:pPr>
            <a:r>
              <a:t/>
            </a:r>
            <a:endParaRPr b="1" sz="2200"/>
          </a:p>
          <a:p>
            <a:pPr indent="0" lvl="0" marL="0" rtl="0" algn="l">
              <a:lnSpc>
                <a:spcPct val="90000"/>
              </a:lnSpc>
              <a:spcBef>
                <a:spcPts val="1400"/>
              </a:spcBef>
              <a:spcAft>
                <a:spcPts val="0"/>
              </a:spcAft>
              <a:buSzPts val="1760"/>
              <a:buNone/>
            </a:pPr>
            <a:r>
              <a:t/>
            </a:r>
            <a:endParaRPr/>
          </a:p>
        </p:txBody>
      </p:sp>
      <p:pic>
        <p:nvPicPr>
          <p:cNvPr id="166" name="Google Shape;166;p6"/>
          <p:cNvPicPr preferRelativeResize="0"/>
          <p:nvPr/>
        </p:nvPicPr>
        <p:blipFill rotWithShape="1">
          <a:blip r:embed="rId3">
            <a:alphaModFix/>
          </a:blip>
          <a:srcRect b="0" l="0" r="0" t="0"/>
          <a:stretch/>
        </p:blipFill>
        <p:spPr>
          <a:xfrm>
            <a:off x="10888366" y="340025"/>
            <a:ext cx="1078348" cy="356269"/>
          </a:xfrm>
          <a:prstGeom prst="rect">
            <a:avLst/>
          </a:prstGeom>
          <a:noFill/>
          <a:ln>
            <a:noFill/>
          </a:ln>
        </p:spPr>
      </p:pic>
      <p:sp>
        <p:nvSpPr>
          <p:cNvPr id="167" name="Google Shape;167;p6"/>
          <p:cNvSpPr txBox="1"/>
          <p:nvPr/>
        </p:nvSpPr>
        <p:spPr>
          <a:xfrm>
            <a:off x="6449012" y="1593792"/>
            <a:ext cx="5029196" cy="4654608"/>
          </a:xfrm>
          <a:prstGeom prst="rect">
            <a:avLst/>
          </a:prstGeom>
          <a:noFill/>
          <a:ln>
            <a:noFill/>
          </a:ln>
        </p:spPr>
        <p:txBody>
          <a:bodyPr anchorCtr="0" anchor="t" bIns="45700" lIns="91425" spcFirstLastPara="1" rIns="91425" wrap="square" tIns="45700">
            <a:spAutoFit/>
          </a:bodyPr>
          <a:lstStyle/>
          <a:p>
            <a:pPr indent="0" lvl="0" marL="45720" marR="0" rtl="0" algn="l">
              <a:lnSpc>
                <a:spcPct val="90000"/>
              </a:lnSpc>
              <a:spcBef>
                <a:spcPts val="0"/>
              </a:spcBef>
              <a:spcAft>
                <a:spcPts val="0"/>
              </a:spcAft>
              <a:buClr>
                <a:srgbClr val="000000"/>
              </a:buClr>
              <a:buSzPts val="1600"/>
              <a:buFont typeface="Arial"/>
              <a:buNone/>
            </a:pPr>
            <a:r>
              <a:rPr b="1" i="0" lang="en-US" sz="1600" u="none" cap="none" strike="noStrike">
                <a:solidFill>
                  <a:srgbClr val="262626"/>
                </a:solidFill>
                <a:latin typeface="Arial"/>
                <a:ea typeface="Arial"/>
                <a:cs typeface="Arial"/>
                <a:sym typeface="Arial"/>
              </a:rPr>
              <a:t>Exploratory Data Analysis (EDA) </a:t>
            </a:r>
            <a:endParaRPr b="0" i="0" sz="1400" u="none" cap="none" strike="noStrike">
              <a:solidFill>
                <a:srgbClr val="000000"/>
              </a:solidFill>
              <a:latin typeface="Arial"/>
              <a:ea typeface="Arial"/>
              <a:cs typeface="Arial"/>
              <a:sym typeface="Arial"/>
            </a:endParaRPr>
          </a:p>
          <a:p>
            <a:pPr indent="0" lvl="0" marL="45720" marR="0" rtl="0" algn="l">
              <a:lnSpc>
                <a:spcPct val="90000"/>
              </a:lnSpc>
              <a:spcBef>
                <a:spcPts val="1000"/>
              </a:spcBef>
              <a:spcAft>
                <a:spcPts val="0"/>
              </a:spcAft>
              <a:buClr>
                <a:srgbClr val="000000"/>
              </a:buClr>
              <a:buSzPts val="1600"/>
              <a:buFont typeface="Arial"/>
              <a:buNone/>
            </a:pPr>
            <a:r>
              <a:t/>
            </a:r>
            <a:endParaRPr b="1" i="0" sz="1600" u="none" cap="none" strike="noStrike">
              <a:solidFill>
                <a:srgbClr val="262626"/>
              </a:solidFill>
              <a:latin typeface="Arial"/>
              <a:ea typeface="Arial"/>
              <a:cs typeface="Arial"/>
              <a:sym typeface="Arial"/>
            </a:endParaRPr>
          </a:p>
          <a:p>
            <a:pPr indent="-342900" lvl="0" marL="388620" marR="0" rtl="0" algn="l">
              <a:lnSpc>
                <a:spcPct val="100000"/>
              </a:lnSpc>
              <a:spcBef>
                <a:spcPts val="1000"/>
              </a:spcBef>
              <a:spcAft>
                <a:spcPts val="0"/>
              </a:spcAft>
              <a:buClr>
                <a:srgbClr val="000000"/>
              </a:buClr>
              <a:buSzPts val="1280"/>
              <a:buFont typeface="Arial"/>
              <a:buAutoNum type="arabicPeriod"/>
            </a:pPr>
            <a:r>
              <a:rPr b="0" i="0" lang="en-US" sz="1600" u="none" cap="none" strike="noStrike">
                <a:solidFill>
                  <a:srgbClr val="262626"/>
                </a:solidFill>
                <a:latin typeface="Arial"/>
                <a:ea typeface="Arial"/>
                <a:cs typeface="Arial"/>
                <a:sym typeface="Arial"/>
              </a:rPr>
              <a:t>Remove special characters using library re</a:t>
            </a:r>
            <a:endParaRPr b="0" i="0" sz="1400" u="none" cap="none" strike="noStrike">
              <a:solidFill>
                <a:srgbClr val="000000"/>
              </a:solidFill>
              <a:latin typeface="Arial"/>
              <a:ea typeface="Arial"/>
              <a:cs typeface="Arial"/>
              <a:sym typeface="Arial"/>
            </a:endParaRPr>
          </a:p>
          <a:p>
            <a:pPr indent="-342900" lvl="0" marL="388620" marR="0" rtl="0" algn="l">
              <a:lnSpc>
                <a:spcPct val="100000"/>
              </a:lnSpc>
              <a:spcBef>
                <a:spcPts val="1000"/>
              </a:spcBef>
              <a:spcAft>
                <a:spcPts val="0"/>
              </a:spcAft>
              <a:buClr>
                <a:srgbClr val="000000"/>
              </a:buClr>
              <a:buSzPts val="1280"/>
              <a:buFont typeface="Arial"/>
              <a:buAutoNum type="arabicPeriod"/>
            </a:pPr>
            <a:r>
              <a:rPr b="0" i="0" lang="en-US" sz="1600" u="none" cap="none" strike="noStrike">
                <a:solidFill>
                  <a:srgbClr val="262626"/>
                </a:solidFill>
                <a:latin typeface="Arial"/>
                <a:ea typeface="Arial"/>
                <a:cs typeface="Arial"/>
                <a:sym typeface="Arial"/>
              </a:rPr>
              <a:t>Spell Check using library autocorrect </a:t>
            </a:r>
            <a:endParaRPr b="0" i="0" sz="1400" u="none" cap="none" strike="noStrike">
              <a:solidFill>
                <a:srgbClr val="000000"/>
              </a:solidFill>
              <a:latin typeface="Arial"/>
              <a:ea typeface="Arial"/>
              <a:cs typeface="Arial"/>
              <a:sym typeface="Arial"/>
            </a:endParaRPr>
          </a:p>
          <a:p>
            <a:pPr indent="-342900" lvl="0" marL="388620" marR="0" rtl="0" algn="l">
              <a:lnSpc>
                <a:spcPct val="100000"/>
              </a:lnSpc>
              <a:spcBef>
                <a:spcPts val="1000"/>
              </a:spcBef>
              <a:spcAft>
                <a:spcPts val="0"/>
              </a:spcAft>
              <a:buClr>
                <a:srgbClr val="000000"/>
              </a:buClr>
              <a:buSzPts val="1280"/>
              <a:buFont typeface="Arial"/>
              <a:buAutoNum type="arabicPeriod"/>
            </a:pPr>
            <a:r>
              <a:rPr b="0" i="0" lang="en-US" sz="1600" u="none" cap="none" strike="noStrike">
                <a:solidFill>
                  <a:srgbClr val="262626"/>
                </a:solidFill>
                <a:latin typeface="Arial"/>
                <a:ea typeface="Arial"/>
                <a:cs typeface="Arial"/>
                <a:sym typeface="Arial"/>
              </a:rPr>
              <a:t>Expanding Contractions using library contractions</a:t>
            </a:r>
            <a:endParaRPr b="0" i="0" sz="1400" u="none" cap="none" strike="noStrike">
              <a:solidFill>
                <a:srgbClr val="000000"/>
              </a:solidFill>
              <a:latin typeface="Arial"/>
              <a:ea typeface="Arial"/>
              <a:cs typeface="Arial"/>
              <a:sym typeface="Arial"/>
            </a:endParaRPr>
          </a:p>
          <a:p>
            <a:pPr indent="-342900" lvl="0" marL="388620" marR="0" rtl="0" algn="l">
              <a:lnSpc>
                <a:spcPct val="100000"/>
              </a:lnSpc>
              <a:spcBef>
                <a:spcPts val="1000"/>
              </a:spcBef>
              <a:spcAft>
                <a:spcPts val="0"/>
              </a:spcAft>
              <a:buClr>
                <a:srgbClr val="000000"/>
              </a:buClr>
              <a:buSzPts val="1280"/>
              <a:buFont typeface="Arial"/>
              <a:buAutoNum type="arabicPeriod"/>
            </a:pPr>
            <a:r>
              <a:rPr b="0" i="0" lang="en-US" sz="1600" u="none" cap="none" strike="noStrike">
                <a:solidFill>
                  <a:srgbClr val="262626"/>
                </a:solidFill>
                <a:latin typeface="Arial"/>
                <a:ea typeface="Arial"/>
                <a:cs typeface="Arial"/>
                <a:sym typeface="Arial"/>
              </a:rPr>
              <a:t>Removing Punctuations</a:t>
            </a:r>
            <a:endParaRPr b="0" i="0" sz="1400" u="none" cap="none" strike="noStrike">
              <a:solidFill>
                <a:srgbClr val="000000"/>
              </a:solidFill>
              <a:latin typeface="Arial"/>
              <a:ea typeface="Arial"/>
              <a:cs typeface="Arial"/>
              <a:sym typeface="Arial"/>
            </a:endParaRPr>
          </a:p>
          <a:p>
            <a:pPr indent="-342900" lvl="0" marL="388620" marR="0" rtl="0" algn="l">
              <a:lnSpc>
                <a:spcPct val="100000"/>
              </a:lnSpc>
              <a:spcBef>
                <a:spcPts val="1000"/>
              </a:spcBef>
              <a:spcAft>
                <a:spcPts val="0"/>
              </a:spcAft>
              <a:buClr>
                <a:srgbClr val="000000"/>
              </a:buClr>
              <a:buSzPts val="1280"/>
              <a:buFont typeface="Arial"/>
              <a:buAutoNum type="arabicPeriod"/>
            </a:pPr>
            <a:r>
              <a:rPr b="0" i="0" lang="en-US" sz="1600" u="none" cap="none" strike="noStrike">
                <a:solidFill>
                  <a:srgbClr val="262626"/>
                </a:solidFill>
                <a:latin typeface="Arial"/>
                <a:ea typeface="Arial"/>
                <a:cs typeface="Arial"/>
                <a:sym typeface="Arial"/>
              </a:rPr>
              <a:t>Tokenization using library nltk</a:t>
            </a:r>
            <a:endParaRPr b="0" i="0" sz="1600" u="none" cap="none" strike="noStrike">
              <a:solidFill>
                <a:srgbClr val="262626"/>
              </a:solidFill>
              <a:latin typeface="Arial"/>
              <a:ea typeface="Arial"/>
              <a:cs typeface="Arial"/>
              <a:sym typeface="Arial"/>
            </a:endParaRPr>
          </a:p>
          <a:p>
            <a:pPr indent="-342900" lvl="0" marL="388620" marR="0" rtl="0" algn="l">
              <a:lnSpc>
                <a:spcPct val="100000"/>
              </a:lnSpc>
              <a:spcBef>
                <a:spcPts val="1000"/>
              </a:spcBef>
              <a:spcAft>
                <a:spcPts val="0"/>
              </a:spcAft>
              <a:buClr>
                <a:srgbClr val="000000"/>
              </a:buClr>
              <a:buSzPts val="1280"/>
              <a:buFont typeface="Arial"/>
              <a:buAutoNum type="arabicPeriod"/>
            </a:pPr>
            <a:r>
              <a:rPr b="0" i="0" lang="en-US" sz="1600" u="none" cap="none" strike="noStrike">
                <a:solidFill>
                  <a:srgbClr val="262626"/>
                </a:solidFill>
                <a:latin typeface="Arial"/>
                <a:ea typeface="Arial"/>
                <a:cs typeface="Arial"/>
                <a:sym typeface="Arial"/>
              </a:rPr>
              <a:t>Converting Uppercase letters to Lowercase</a:t>
            </a:r>
            <a:endParaRPr b="0" i="0" sz="1400" u="none" cap="none" strike="noStrike">
              <a:solidFill>
                <a:srgbClr val="000000"/>
              </a:solidFill>
              <a:latin typeface="Arial"/>
              <a:ea typeface="Arial"/>
              <a:cs typeface="Arial"/>
              <a:sym typeface="Arial"/>
            </a:endParaRPr>
          </a:p>
          <a:p>
            <a:pPr indent="-342900" lvl="0" marL="388620" marR="0" rtl="0" algn="l">
              <a:lnSpc>
                <a:spcPct val="100000"/>
              </a:lnSpc>
              <a:spcBef>
                <a:spcPts val="1000"/>
              </a:spcBef>
              <a:spcAft>
                <a:spcPts val="0"/>
              </a:spcAft>
              <a:buClr>
                <a:srgbClr val="000000"/>
              </a:buClr>
              <a:buSzPts val="1280"/>
              <a:buFont typeface="Arial"/>
              <a:buAutoNum type="arabicPeriod"/>
            </a:pPr>
            <a:r>
              <a:rPr b="0" i="0" lang="en-US" sz="1600" u="none" cap="none" strike="noStrike">
                <a:solidFill>
                  <a:srgbClr val="262626"/>
                </a:solidFill>
                <a:latin typeface="Arial"/>
                <a:ea typeface="Arial"/>
                <a:cs typeface="Arial"/>
                <a:sym typeface="Arial"/>
              </a:rPr>
              <a:t>Removing Stopwords using library nltk</a:t>
            </a:r>
            <a:endParaRPr b="0" i="0" sz="1600" u="none" cap="none" strike="noStrike">
              <a:solidFill>
                <a:srgbClr val="262626"/>
              </a:solidFill>
              <a:latin typeface="Arial"/>
              <a:ea typeface="Arial"/>
              <a:cs typeface="Arial"/>
              <a:sym typeface="Arial"/>
            </a:endParaRPr>
          </a:p>
          <a:p>
            <a:pPr indent="-342900" lvl="0" marL="388620" marR="0" rtl="0" algn="l">
              <a:lnSpc>
                <a:spcPct val="100000"/>
              </a:lnSpc>
              <a:spcBef>
                <a:spcPts val="1000"/>
              </a:spcBef>
              <a:spcAft>
                <a:spcPts val="0"/>
              </a:spcAft>
              <a:buClr>
                <a:srgbClr val="000000"/>
              </a:buClr>
              <a:buSzPts val="1280"/>
              <a:buFont typeface="Arial"/>
              <a:buAutoNum type="arabicPeriod"/>
            </a:pPr>
            <a:r>
              <a:rPr b="0" i="0" lang="en-US" sz="1600" u="none" cap="none" strike="noStrike">
                <a:solidFill>
                  <a:srgbClr val="262626"/>
                </a:solidFill>
                <a:latin typeface="Arial"/>
                <a:ea typeface="Arial"/>
                <a:cs typeface="Arial"/>
                <a:sym typeface="Arial"/>
              </a:rPr>
              <a:t>Stemming</a:t>
            </a:r>
            <a:endParaRPr b="0" i="0" sz="1400" u="none" cap="none" strike="noStrike">
              <a:solidFill>
                <a:srgbClr val="000000"/>
              </a:solidFill>
              <a:latin typeface="Arial"/>
              <a:ea typeface="Arial"/>
              <a:cs typeface="Arial"/>
              <a:sym typeface="Arial"/>
            </a:endParaRPr>
          </a:p>
          <a:p>
            <a:pPr indent="-342900" lvl="0" marL="388620" marR="0" rtl="0" algn="l">
              <a:lnSpc>
                <a:spcPct val="100000"/>
              </a:lnSpc>
              <a:spcBef>
                <a:spcPts val="1000"/>
              </a:spcBef>
              <a:spcAft>
                <a:spcPts val="0"/>
              </a:spcAft>
              <a:buClr>
                <a:srgbClr val="000000"/>
              </a:buClr>
              <a:buSzPts val="1280"/>
              <a:buFont typeface="Arial"/>
              <a:buAutoNum type="arabicPeriod"/>
            </a:pPr>
            <a:r>
              <a:rPr b="0" i="0" lang="en-US" sz="1600" u="none" cap="none" strike="noStrike">
                <a:solidFill>
                  <a:srgbClr val="262626"/>
                </a:solidFill>
                <a:latin typeface="Arial"/>
                <a:ea typeface="Arial"/>
                <a:cs typeface="Arial"/>
                <a:sym typeface="Arial"/>
              </a:rPr>
              <a:t>Lemmatization</a:t>
            </a:r>
            <a:endParaRPr b="0" i="0" sz="1400" u="none" cap="none" strike="noStrike">
              <a:solidFill>
                <a:srgbClr val="000000"/>
              </a:solidFill>
              <a:latin typeface="Arial"/>
              <a:ea typeface="Arial"/>
              <a:cs typeface="Arial"/>
              <a:sym typeface="Arial"/>
            </a:endParaRPr>
          </a:p>
          <a:p>
            <a:pPr indent="-342900" lvl="0" marL="388620" marR="0" rtl="0" algn="l">
              <a:lnSpc>
                <a:spcPct val="100000"/>
              </a:lnSpc>
              <a:spcBef>
                <a:spcPts val="1000"/>
              </a:spcBef>
              <a:spcAft>
                <a:spcPts val="0"/>
              </a:spcAft>
              <a:buClr>
                <a:srgbClr val="000000"/>
              </a:buClr>
              <a:buSzPts val="1280"/>
              <a:buFont typeface="Arial"/>
              <a:buAutoNum type="arabicPeriod"/>
            </a:pPr>
            <a:r>
              <a:rPr b="0" i="0" lang="en-US" sz="1600" u="none" cap="none" strike="noStrike">
                <a:solidFill>
                  <a:srgbClr val="262626"/>
                </a:solidFill>
                <a:latin typeface="Arial"/>
                <a:ea typeface="Arial"/>
                <a:cs typeface="Arial"/>
                <a:sym typeface="Arial"/>
              </a:rPr>
              <a:t>WordCloud</a:t>
            </a:r>
            <a:endParaRPr b="0" i="0" sz="1600" u="none" cap="none" strike="noStrike">
              <a:solidFill>
                <a:srgbClr val="262626"/>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2021-09-27T08:54:23Z</dcterms:created>
  <dc:creator>theskyisyours8@gmail.com</dc:creator>
</cp:coreProperties>
</file>